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6" r:id="rId2"/>
    <p:sldId id="422" r:id="rId3"/>
    <p:sldId id="488" r:id="rId4"/>
    <p:sldId id="491" r:id="rId5"/>
    <p:sldId id="492" r:id="rId6"/>
    <p:sldId id="493" r:id="rId7"/>
    <p:sldId id="385" r:id="rId8"/>
    <p:sldId id="387" r:id="rId9"/>
    <p:sldId id="393" r:id="rId10"/>
    <p:sldId id="417" r:id="rId11"/>
    <p:sldId id="451" r:id="rId12"/>
    <p:sldId id="448" r:id="rId13"/>
    <p:sldId id="449" r:id="rId14"/>
    <p:sldId id="450" r:id="rId15"/>
    <p:sldId id="447" r:id="rId16"/>
    <p:sldId id="425" r:id="rId17"/>
    <p:sldId id="424" r:id="rId18"/>
    <p:sldId id="376" r:id="rId19"/>
    <p:sldId id="320" r:id="rId20"/>
    <p:sldId id="325" r:id="rId21"/>
    <p:sldId id="328" r:id="rId22"/>
    <p:sldId id="428" r:id="rId23"/>
    <p:sldId id="433" r:id="rId24"/>
    <p:sldId id="432" r:id="rId25"/>
    <p:sldId id="444" r:id="rId26"/>
    <p:sldId id="482" r:id="rId27"/>
    <p:sldId id="470" r:id="rId28"/>
    <p:sldId id="404" r:id="rId29"/>
    <p:sldId id="435" r:id="rId30"/>
    <p:sldId id="436" r:id="rId31"/>
    <p:sldId id="437" r:id="rId32"/>
    <p:sldId id="438" r:id="rId33"/>
    <p:sldId id="439" r:id="rId34"/>
    <p:sldId id="441" r:id="rId35"/>
    <p:sldId id="443" r:id="rId36"/>
    <p:sldId id="446" r:id="rId37"/>
    <p:sldId id="453" r:id="rId38"/>
    <p:sldId id="454" r:id="rId39"/>
    <p:sldId id="456" r:id="rId40"/>
    <p:sldId id="457" r:id="rId41"/>
    <p:sldId id="462" r:id="rId42"/>
    <p:sldId id="484" r:id="rId43"/>
    <p:sldId id="442" r:id="rId44"/>
    <p:sldId id="494" r:id="rId45"/>
    <p:sldId id="467" r:id="rId46"/>
    <p:sldId id="465" r:id="rId47"/>
    <p:sldId id="466" r:id="rId48"/>
    <p:sldId id="476" r:id="rId49"/>
    <p:sldId id="477" r:id="rId50"/>
    <p:sldId id="468" r:id="rId51"/>
    <p:sldId id="469" r:id="rId52"/>
    <p:sldId id="500" r:id="rId53"/>
    <p:sldId id="479" r:id="rId54"/>
    <p:sldId id="480" r:id="rId55"/>
    <p:sldId id="481" r:id="rId56"/>
    <p:sldId id="475" r:id="rId57"/>
    <p:sldId id="483" r:id="rId58"/>
    <p:sldId id="485" r:id="rId59"/>
    <p:sldId id="501" r:id="rId60"/>
    <p:sldId id="402" r:id="rId61"/>
    <p:sldId id="487" r:id="rId62"/>
    <p:sldId id="445" r:id="rId63"/>
    <p:sldId id="403" r:id="rId64"/>
    <p:sldId id="452" r:id="rId65"/>
    <p:sldId id="471" r:id="rId66"/>
    <p:sldId id="472" r:id="rId67"/>
    <p:sldId id="499" r:id="rId68"/>
    <p:sldId id="495" r:id="rId69"/>
    <p:sldId id="496" r:id="rId70"/>
    <p:sldId id="497" r:id="rId71"/>
    <p:sldId id="502" r:id="rId72"/>
    <p:sldId id="498" r:id="rId73"/>
    <p:sldId id="503" r:id="rId7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0000CC"/>
    <a:srgbClr val="FF6600"/>
    <a:srgbClr val="0000FF"/>
    <a:srgbClr val="8E0000"/>
    <a:srgbClr val="CC00FF"/>
    <a:srgbClr val="008000"/>
    <a:srgbClr val="000000"/>
    <a:srgbClr val="FDAC35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40" autoAdjust="0"/>
    <p:restoredTop sz="93143" autoAdjust="0"/>
  </p:normalViewPr>
  <p:slideViewPr>
    <p:cSldViewPr>
      <p:cViewPr varScale="1">
        <p:scale>
          <a:sx n="123" d="100"/>
          <a:sy n="123" d="100"/>
        </p:scale>
        <p:origin x="-176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3269F-9E4F-414A-90A5-CFE999613A79}" type="datetimeFigureOut">
              <a:rPr lang="en-US" smtClean="0"/>
              <a:t>12/8/2015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2CCB2-A25B-411E-9064-98A497EFB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50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FA809-B33A-4709-B5EA-41E98BF6BF3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6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92C6-D91B-40AB-91F3-714AC5EE2CB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5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92C6-D91B-40AB-91F3-714AC5EE2CB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5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92C6-D91B-40AB-91F3-714AC5EE2CB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5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92C6-D91B-40AB-91F3-714AC5EE2CB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5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92C6-D91B-40AB-91F3-714AC5EE2CB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5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F21D2-48CC-41D3-9D1E-1764E36C135F}" type="datetime1">
              <a:rPr lang="en-US" smtClean="0"/>
              <a:t>12/8/2015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624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73A7A-4F92-4E09-B5F3-8AD731F070F4}" type="datetime1">
              <a:rPr lang="en-US" smtClean="0"/>
              <a:t>12/8/2015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173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D7E0D-47BB-4ECA-AFD5-8EE55B8EC179}" type="datetime1">
              <a:rPr lang="en-US" smtClean="0"/>
              <a:t>12/8/2015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751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D160-6705-4B7A-9818-2D8C1D2FC2AB}" type="datetime1">
              <a:rPr lang="en-US" smtClean="0"/>
              <a:t>12/8/2015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80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D55BA-7737-48E9-8A70-C1C434989387}" type="datetime1">
              <a:rPr lang="en-US" smtClean="0"/>
              <a:t>12/8/2015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471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B9D06-FDDA-49FF-B72F-A8EF2EBD9717}" type="datetime1">
              <a:rPr lang="en-US" smtClean="0"/>
              <a:t>12/8/2015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71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2AB92-3B69-4743-83C2-937CF7AF1E07}" type="datetime1">
              <a:rPr lang="en-US" smtClean="0"/>
              <a:t>12/8/2015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13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53092-27DC-4C60-92AC-B5BEBA5A3A5E}" type="datetime1">
              <a:rPr lang="en-US" smtClean="0"/>
              <a:t>12/8/2015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04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123E5-586D-48AE-BAA2-6A5BFF3E96ED}" type="datetime1">
              <a:rPr lang="en-US" smtClean="0"/>
              <a:t>12/8/2015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72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AE30B-7B38-4932-8543-E7E50AC37C0E}" type="datetime1">
              <a:rPr lang="en-US" smtClean="0"/>
              <a:t>12/8/2015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68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EADDF-664D-4870-81DD-E11505D166F1}" type="datetime1">
              <a:rPr lang="en-US" smtClean="0"/>
              <a:t>12/8/2015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26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CB71C0-2AFE-431D-94A5-24479BE51119}" type="datetime1">
              <a:rPr lang="en-US" smtClean="0"/>
              <a:t>12/8/2015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89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739775"/>
            <a:ext cx="8839200" cy="2536825"/>
          </a:xfrm>
        </p:spPr>
        <p:txBody>
          <a:bodyPr>
            <a:normAutofit/>
          </a:bodyPr>
          <a:lstStyle/>
          <a:p>
            <a:r>
              <a:rPr lang="en-US" dirty="0" smtClean="0"/>
              <a:t>Barium Tagging </a:t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/>
              <a:t>Solid Xenon </a:t>
            </a:r>
            <a:r>
              <a:rPr lang="en-US" dirty="0" smtClean="0"/>
              <a:t>for nEXO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2800"/>
            <a:ext cx="6400800" cy="1371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Tim Walton</a:t>
            </a:r>
          </a:p>
          <a:p>
            <a:r>
              <a:rPr lang="en-US" dirty="0"/>
              <a:t>PhD </a:t>
            </a:r>
            <a:r>
              <a:rPr lang="en-US" dirty="0" smtClean="0"/>
              <a:t>Defense</a:t>
            </a:r>
          </a:p>
          <a:p>
            <a:r>
              <a:rPr lang="en-US" dirty="0" smtClean="0"/>
              <a:t>2015-12-08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38480" y="5320604"/>
            <a:ext cx="126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committee: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90800" y="5688987"/>
            <a:ext cx="3760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William Fairbank          Robert Wilson</a:t>
            </a:r>
          </a:p>
          <a:p>
            <a:r>
              <a:rPr lang="en-US" dirty="0" smtClean="0"/>
              <a:t>Bruce Berger                 Alan Van </a:t>
            </a:r>
            <a:r>
              <a:rPr lang="en-US" dirty="0" err="1" smtClean="0"/>
              <a:t>Orden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676" y="3373208"/>
            <a:ext cx="1063414" cy="14831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509460"/>
            <a:ext cx="1424326" cy="12106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275899"/>
            <a:ext cx="1315011" cy="13091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281" y="5320604"/>
            <a:ext cx="1294204" cy="1294204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67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/>
          <p:cNvCxnSpPr/>
          <p:nvPr/>
        </p:nvCxnSpPr>
        <p:spPr>
          <a:xfrm>
            <a:off x="1802674" y="4419600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799408" y="5760831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833154" y="3200400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233827"/>
            <a:ext cx="6631900" cy="47118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77440" y="821871"/>
            <a:ext cx="6601420" cy="4800600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66554" y="875381"/>
            <a:ext cx="1403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00CC"/>
                </a:solidFill>
              </a:rPr>
              <a:t>Liquid Xenon</a:t>
            </a:r>
            <a:endParaRPr lang="en-US" b="1" i="1" dirty="0">
              <a:solidFill>
                <a:srgbClr val="0000CC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" y="5334000"/>
            <a:ext cx="1828800" cy="9233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Avalanche Photo Diodes (APDs) for </a:t>
            </a:r>
            <a:r>
              <a:rPr lang="en-US" b="1" dirty="0" smtClean="0">
                <a:solidFill>
                  <a:srgbClr val="C00000"/>
                </a:solidFill>
              </a:rPr>
              <a:t>scintillation light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19600" y="6072664"/>
            <a:ext cx="2638351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CC"/>
                </a:solidFill>
              </a:rPr>
              <a:t>Drift time gives z-position</a:t>
            </a:r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126" y="3048000"/>
            <a:ext cx="1828800" cy="147732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Cross-hatched “u” and “v” wires give x-y position, u-wires collect </a:t>
            </a:r>
            <a:r>
              <a:rPr lang="en-US" b="1" dirty="0" smtClean="0">
                <a:solidFill>
                  <a:srgbClr val="C00000"/>
                </a:solidFill>
              </a:rPr>
              <a:t>ionized charge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71600" y="76199"/>
            <a:ext cx="6774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70C0"/>
                </a:solidFill>
              </a:rPr>
              <a:t>EXO-200 Time Projection Chamber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05200" y="6452482"/>
            <a:ext cx="4807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(time between scintillation and charge detection)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8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266" y="3886200"/>
            <a:ext cx="3880257" cy="25907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0" y="0"/>
            <a:ext cx="7233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EXO-200 Results:</a:t>
            </a:r>
            <a:r>
              <a:rPr lang="en-US" sz="3600" dirty="0" smtClean="0">
                <a:solidFill>
                  <a:srgbClr val="C00000"/>
                </a:solidFill>
              </a:rPr>
              <a:t>  </a:t>
            </a:r>
            <a:r>
              <a:rPr lang="en-US" sz="3600" dirty="0" smtClean="0">
                <a:solidFill>
                  <a:srgbClr val="0000FF"/>
                </a:solidFill>
              </a:rPr>
              <a:t>2</a:t>
            </a:r>
            <a:r>
              <a:rPr lang="el-GR" sz="3600" dirty="0" smtClean="0">
                <a:solidFill>
                  <a:srgbClr val="0000FF"/>
                </a:solidFill>
              </a:rPr>
              <a:t>νββ</a:t>
            </a:r>
            <a:r>
              <a:rPr lang="en-US" sz="3600" dirty="0" smtClean="0">
                <a:solidFill>
                  <a:srgbClr val="0000FF"/>
                </a:solidFill>
              </a:rPr>
              <a:t> Measurement</a:t>
            </a:r>
            <a:endParaRPr lang="en-US" sz="3600" dirty="0">
              <a:solidFill>
                <a:srgbClr val="0000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762000"/>
            <a:ext cx="6755398" cy="3124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78532" y="4572000"/>
                <a:ext cx="4267200" cy="39010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1" i="1" smtClean="0">
                            <a:solidFill>
                              <a:srgbClr val="0000CC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sz="1600" b="1" i="1" smtClean="0">
                            <a:solidFill>
                              <a:srgbClr val="0000CC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lang="el-GR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  <m:r>
                      <a:rPr lang="en-US" sz="1600" b="1" i="1" smtClean="0">
                        <a:solidFill>
                          <a:srgbClr val="0000CC"/>
                        </a:solidFill>
                        <a:latin typeface="Cambria Math"/>
                      </a:rPr>
                      <m:t> = </m:t>
                    </m:r>
                  </m:oMath>
                </a14:m>
                <a:r>
                  <a:rPr lang="en-US" sz="1600" b="1" dirty="0">
                    <a:solidFill>
                      <a:srgbClr val="0000CC"/>
                    </a:solidFill>
                  </a:rPr>
                  <a:t>(</a:t>
                </a:r>
                <a:r>
                  <a:rPr lang="en-US" sz="1600" b="1" dirty="0" smtClean="0">
                    <a:solidFill>
                      <a:srgbClr val="0000CC"/>
                    </a:solidFill>
                  </a:rPr>
                  <a:t>2.165 ± 0.016 </a:t>
                </a:r>
                <a:r>
                  <a:rPr lang="en-US" sz="1600" b="1" dirty="0">
                    <a:solidFill>
                      <a:srgbClr val="0000CC"/>
                    </a:solidFill>
                  </a:rPr>
                  <a:t>stat</a:t>
                </a:r>
                <a:r>
                  <a:rPr lang="en-US" sz="1600" b="1" dirty="0" smtClean="0">
                    <a:solidFill>
                      <a:srgbClr val="0000CC"/>
                    </a:solidFill>
                  </a:rPr>
                  <a:t>. ± 0.059 </a:t>
                </a:r>
                <a:r>
                  <a:rPr lang="en-US" sz="1600" b="1" dirty="0">
                    <a:solidFill>
                      <a:srgbClr val="0000CC"/>
                    </a:solidFill>
                  </a:rPr>
                  <a:t>sys.)×10</a:t>
                </a:r>
                <a:r>
                  <a:rPr lang="en-US" sz="1600" b="1" baseline="30000" dirty="0">
                    <a:solidFill>
                      <a:srgbClr val="0000CC"/>
                    </a:solidFill>
                  </a:rPr>
                  <a:t>21</a:t>
                </a:r>
                <a:r>
                  <a:rPr lang="en-US" sz="1600" b="1" dirty="0">
                    <a:solidFill>
                      <a:srgbClr val="0000CC"/>
                    </a:solidFill>
                  </a:rPr>
                  <a:t> </a:t>
                </a:r>
                <a:r>
                  <a:rPr lang="en-US" sz="1600" b="1" dirty="0" err="1" smtClean="0">
                    <a:solidFill>
                      <a:srgbClr val="0000CC"/>
                    </a:solidFill>
                  </a:rPr>
                  <a:t>yr</a:t>
                </a:r>
                <a:endParaRPr lang="en-US" sz="1600" b="1" dirty="0" smtClean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32" y="4572000"/>
                <a:ext cx="4267200" cy="390107"/>
              </a:xfrm>
              <a:prstGeom prst="rect">
                <a:avLst/>
              </a:prstGeom>
              <a:blipFill rotWithShape="1">
                <a:blip r:embed="rId4"/>
                <a:stretch>
                  <a:fillRect r="-142" b="-895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>
            <a:off x="4520699" y="4978435"/>
            <a:ext cx="0" cy="5536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20699" y="5532120"/>
            <a:ext cx="1169402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90600" y="3904755"/>
            <a:ext cx="3962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	Phys. Rev. C </a:t>
            </a:r>
            <a:r>
              <a:rPr lang="en-US" b="1" dirty="0"/>
              <a:t>89</a:t>
            </a:r>
            <a:r>
              <a:rPr lang="en-US" dirty="0"/>
              <a:t>, 015502 (2014)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48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44" y="3200400"/>
            <a:ext cx="569912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9027" y="6412468"/>
            <a:ext cx="236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Nature </a:t>
            </a:r>
            <a:r>
              <a:rPr lang="en-US" b="1" dirty="0" smtClean="0"/>
              <a:t>510</a:t>
            </a:r>
            <a:r>
              <a:rPr lang="en-US" dirty="0" smtClean="0"/>
              <a:t>, 229 (2014)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63383"/>
          <a:stretch/>
        </p:blipFill>
        <p:spPr>
          <a:xfrm>
            <a:off x="13077" y="546876"/>
            <a:ext cx="7458798" cy="2305381"/>
          </a:xfrm>
          <a:prstGeom prst="rect">
            <a:avLst/>
          </a:prstGeom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719100"/>
              </p:ext>
            </p:extLst>
          </p:nvPr>
        </p:nvGraphicFramePr>
        <p:xfrm>
          <a:off x="6172200" y="3345865"/>
          <a:ext cx="2473325" cy="1479552"/>
        </p:xfrm>
        <a:graphic>
          <a:graphicData uri="http://schemas.openxmlformats.org/drawingml/2006/table">
            <a:tbl>
              <a:tblPr/>
              <a:tblGrid>
                <a:gridCol w="1711325"/>
                <a:gridCol w="762000"/>
              </a:tblGrid>
              <a:tr h="36988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# Events from Fit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Backgrounds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31.1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</a:t>
                      </a:r>
                      <a:r>
                        <a:rPr kumimoji="0" lang="el-G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νββ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 decay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9.9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Total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41.0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474629" y="0"/>
            <a:ext cx="5846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EXO-200 Results:</a:t>
            </a:r>
            <a:r>
              <a:rPr lang="en-US" sz="3600" dirty="0" smtClean="0">
                <a:solidFill>
                  <a:srgbClr val="C00000"/>
                </a:solidFill>
              </a:rPr>
              <a:t>  </a:t>
            </a:r>
            <a:r>
              <a:rPr lang="en-US" sz="3600" dirty="0" smtClean="0">
                <a:solidFill>
                  <a:srgbClr val="FF0000"/>
                </a:solidFill>
              </a:rPr>
              <a:t>0</a:t>
            </a:r>
            <a:r>
              <a:rPr lang="el-GR" sz="3600" dirty="0" smtClean="0">
                <a:solidFill>
                  <a:srgbClr val="FF0000"/>
                </a:solidFill>
              </a:rPr>
              <a:t>νββ</a:t>
            </a:r>
            <a:r>
              <a:rPr lang="en-US" sz="3600" dirty="0" smtClean="0">
                <a:solidFill>
                  <a:srgbClr val="FF0000"/>
                </a:solidFill>
              </a:rPr>
              <a:t> Search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077" y="546876"/>
            <a:ext cx="215523" cy="274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836641" y="4876800"/>
                <a:ext cx="3078899" cy="8831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l-G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  <m:r>
                      <a:rPr lang="en-US" sz="1600" b="1" i="1">
                        <a:solidFill>
                          <a:srgbClr val="C00000"/>
                        </a:solidFill>
                        <a:latin typeface="Cambria Math"/>
                      </a:rPr>
                      <m:t> &gt;  </m:t>
                    </m:r>
                  </m:oMath>
                </a14:m>
                <a:r>
                  <a:rPr lang="en-US" sz="1600" b="1" dirty="0" smtClean="0">
                    <a:solidFill>
                      <a:srgbClr val="C00000"/>
                    </a:solidFill>
                  </a:rPr>
                  <a:t>1.1×10</a:t>
                </a:r>
                <a:r>
                  <a:rPr lang="en-US" sz="1600" b="1" baseline="30000" dirty="0" smtClean="0">
                    <a:solidFill>
                      <a:srgbClr val="C00000"/>
                    </a:solidFill>
                  </a:rPr>
                  <a:t>25</a:t>
                </a:r>
                <a:r>
                  <a:rPr lang="en-US" sz="1600" b="1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sz="1600" b="1" dirty="0" err="1">
                    <a:solidFill>
                      <a:srgbClr val="C00000"/>
                    </a:solidFill>
                  </a:rPr>
                  <a:t>yr</a:t>
                </a:r>
                <a:r>
                  <a:rPr lang="en-US" sz="1600" b="1" dirty="0">
                    <a:solidFill>
                      <a:srgbClr val="C00000"/>
                    </a:solidFill>
                  </a:rPr>
                  <a:t> (90% CL</a:t>
                </a:r>
                <a:r>
                  <a:rPr lang="en-US" sz="1600" b="1" dirty="0" smtClean="0">
                    <a:solidFill>
                      <a:srgbClr val="C00000"/>
                    </a:solidFill>
                  </a:rPr>
                  <a:t>)</a:t>
                </a:r>
              </a:p>
              <a:p>
                <a:pPr algn="ctr"/>
                <a:r>
                  <a:rPr lang="en-US" sz="1600" dirty="0" smtClean="0"/>
                  <a:t>Effective </a:t>
                </a:r>
                <a:r>
                  <a:rPr lang="en-US" sz="1600" dirty="0"/>
                  <a:t>Majorana neutrino </a:t>
                </a:r>
                <a:r>
                  <a:rPr lang="en-US" sz="1600" dirty="0" smtClean="0"/>
                  <a:t>mass:</a:t>
                </a:r>
                <a:endParaRPr lang="en-US" sz="1600" dirty="0"/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𝒎</m:t>
                        </m:r>
                        <m:r>
                          <a:rPr lang="el-GR" sz="1600" b="1" i="1" baseline="-25000">
                            <a:solidFill>
                              <a:srgbClr val="C00000"/>
                            </a:solidFill>
                            <a:latin typeface="Cambria Math"/>
                          </a:rPr>
                          <m:t>𝝂</m:t>
                        </m:r>
                      </m:e>
                    </m:d>
                  </m:oMath>
                </a14:m>
                <a:r>
                  <a:rPr lang="en-US" sz="1600" b="1" dirty="0">
                    <a:solidFill>
                      <a:srgbClr val="C00000"/>
                    </a:solidFill>
                  </a:rPr>
                  <a:t>&lt; </a:t>
                </a:r>
                <a:r>
                  <a:rPr lang="en-US" sz="1600" b="1" dirty="0" smtClean="0">
                    <a:solidFill>
                      <a:srgbClr val="C00000"/>
                    </a:solidFill>
                  </a:rPr>
                  <a:t>190-450 </a:t>
                </a:r>
                <a:r>
                  <a:rPr lang="en-US" sz="1600" b="1" dirty="0" err="1">
                    <a:solidFill>
                      <a:srgbClr val="C00000"/>
                    </a:solidFill>
                  </a:rPr>
                  <a:t>meV</a:t>
                </a:r>
                <a:r>
                  <a:rPr lang="en-US" sz="1600" b="1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6641" y="4876800"/>
                <a:ext cx="3078899" cy="883190"/>
              </a:xfrm>
              <a:prstGeom prst="rect">
                <a:avLst/>
              </a:prstGeom>
              <a:blipFill rotWithShape="1">
                <a:blip r:embed="rId4"/>
                <a:stretch>
                  <a:fillRect b="-6757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/>
          <p:cNvSpPr/>
          <p:nvPr/>
        </p:nvSpPr>
        <p:spPr>
          <a:xfrm rot="16200000">
            <a:off x="3297782" y="2190749"/>
            <a:ext cx="266699" cy="2057402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431131" y="2819400"/>
            <a:ext cx="0" cy="2421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05200" y="2831068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Zoom into ±2</a:t>
            </a:r>
            <a:r>
              <a:rPr lang="el-GR" i="1" dirty="0" smtClean="0">
                <a:solidFill>
                  <a:srgbClr val="FF0000"/>
                </a:solidFill>
              </a:rPr>
              <a:t>σ</a:t>
            </a:r>
            <a:r>
              <a:rPr lang="en-US" i="1" dirty="0" smtClean="0">
                <a:solidFill>
                  <a:srgbClr val="FF0000"/>
                </a:solidFill>
              </a:rPr>
              <a:t> region of interest</a:t>
            </a:r>
            <a:endParaRPr lang="en-US" i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096000" y="6101593"/>
                <a:ext cx="3027028" cy="705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KamLAND ZEN: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l-GR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  <m:r>
                      <a:rPr lang="en-US" b="1" i="1">
                        <a:solidFill>
                          <a:srgbClr val="7030A0"/>
                        </a:solidFill>
                        <a:latin typeface="Cambria Math"/>
                      </a:rPr>
                      <m:t> &gt;  </m:t>
                    </m:r>
                  </m:oMath>
                </a14:m>
                <a:r>
                  <a:rPr lang="en-US" b="1" dirty="0" smtClean="0">
                    <a:solidFill>
                      <a:srgbClr val="7030A0"/>
                    </a:solidFill>
                  </a:rPr>
                  <a:t>1.9×10</a:t>
                </a:r>
                <a:r>
                  <a:rPr lang="en-US" b="1" baseline="30000" dirty="0" smtClean="0">
                    <a:solidFill>
                      <a:srgbClr val="7030A0"/>
                    </a:solidFill>
                  </a:rPr>
                  <a:t>25</a:t>
                </a:r>
                <a:r>
                  <a:rPr lang="en-US" b="1" dirty="0" smtClean="0">
                    <a:solidFill>
                      <a:srgbClr val="7030A0"/>
                    </a:solidFill>
                  </a:rPr>
                  <a:t> </a:t>
                </a:r>
                <a:r>
                  <a:rPr lang="en-US" b="1" dirty="0" err="1">
                    <a:solidFill>
                      <a:srgbClr val="7030A0"/>
                    </a:solidFill>
                  </a:rPr>
                  <a:t>yr</a:t>
                </a:r>
                <a:r>
                  <a:rPr lang="en-US" b="1" dirty="0">
                    <a:solidFill>
                      <a:srgbClr val="7030A0"/>
                    </a:solidFill>
                  </a:rPr>
                  <a:t> (90% CL</a:t>
                </a:r>
                <a:r>
                  <a:rPr lang="en-US" b="1" dirty="0" smtClean="0">
                    <a:solidFill>
                      <a:srgbClr val="7030A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6101593"/>
                <a:ext cx="3027028" cy="705001"/>
              </a:xfrm>
              <a:prstGeom prst="rect">
                <a:avLst/>
              </a:prstGeom>
              <a:blipFill rotWithShape="1">
                <a:blip r:embed="rId5"/>
                <a:stretch>
                  <a:fillRect l="-1610" t="-4310" b="-7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609600" y="736351"/>
            <a:ext cx="304800" cy="170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979444" y="2658933"/>
            <a:ext cx="152400" cy="2458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34200" y="6096000"/>
            <a:ext cx="2133600" cy="365125"/>
          </a:xfrm>
        </p:spPr>
        <p:txBody>
          <a:bodyPr/>
          <a:lstStyle/>
          <a:p>
            <a:fld id="{66B1EE22-C4C2-482C-B3A9-AFE3A9744799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2476" y="684522"/>
            <a:ext cx="3054869" cy="1144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86200" y="646331"/>
            <a:ext cx="152400" cy="420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86200" y="1699566"/>
            <a:ext cx="2973393" cy="205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00600" y="1524000"/>
            <a:ext cx="1014369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40417" y="656695"/>
            <a:ext cx="15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2 years of data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780344"/>
            <a:ext cx="3156144" cy="104855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002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fill="hold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20134" y="914400"/>
            <a:ext cx="5451580" cy="5367615"/>
            <a:chOff x="120134" y="914400"/>
            <a:chExt cx="5451580" cy="536761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914400"/>
              <a:ext cx="5266914" cy="518294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 rot="16200000">
                  <a:off x="-571500" y="2898695"/>
                  <a:ext cx="17526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|</a:t>
                  </a:r>
                  <a14:m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𝑚</m:t>
                          </m:r>
                          <m:r>
                            <m:rPr>
                              <m:sty m:val="p"/>
                            </m:rPr>
                            <a:rPr lang="el-GR" i="1" baseline="-25000">
                              <a:latin typeface="Cambria Math"/>
                            </a:rPr>
                            <m:t>ββ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|</m:t>
                      </m:r>
                      <m:r>
                        <a:rPr lang="en-US" b="0" i="0" smtClean="0">
                          <a:latin typeface="Cambria Math"/>
                        </a:rPr>
                        <m:t>  </m:t>
                      </m:r>
                    </m:oMath>
                  </a14:m>
                  <a:r>
                    <a:rPr lang="en-US" dirty="0" smtClean="0"/>
                    <a:t>(eV)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571500" y="2898695"/>
                  <a:ext cx="1752600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8333" r="-26667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9"/>
            <p:cNvSpPr/>
            <p:nvPr/>
          </p:nvSpPr>
          <p:spPr>
            <a:xfrm>
              <a:off x="304800" y="914400"/>
              <a:ext cx="304800" cy="12926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42959" y="5791200"/>
              <a:ext cx="967802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62635" y="5791200"/>
              <a:ext cx="771365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590800" y="5912683"/>
              <a:ext cx="1048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</a:t>
              </a:r>
              <a:r>
                <a:rPr lang="en-US" baseline="-25000" dirty="0" smtClean="0"/>
                <a:t>min</a:t>
              </a:r>
              <a:r>
                <a:rPr lang="en-US" dirty="0" smtClean="0"/>
                <a:t> (eV)</a:t>
              </a:r>
              <a:endParaRPr lang="en-US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3324956" y="152400"/>
            <a:ext cx="2475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</a:t>
            </a:r>
            <a:r>
              <a:rPr lang="el-GR" sz="2800" dirty="0" smtClean="0"/>
              <a:t>νββ</a:t>
            </a:r>
            <a:r>
              <a:rPr lang="en-US" sz="2800" dirty="0" smtClean="0"/>
              <a:t> Sensitivity</a:t>
            </a:r>
            <a:endParaRPr lang="en-US" sz="28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334000" y="2438400"/>
            <a:ext cx="466314" cy="0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808781" y="1606897"/>
            <a:ext cx="297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Final (2019) EXO-200 sensitivity in “Quasi-degenerate” region of neutrino masses.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486400" y="2895600"/>
            <a:ext cx="0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914400" y="2895600"/>
            <a:ext cx="4678804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571714" y="3044209"/>
                <a:ext cx="320886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Measurement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𝒎</m:t>
                        </m:r>
                        <m:r>
                          <a:rPr lang="el-GR" b="1" i="1" baseline="-25000">
                            <a:solidFill>
                              <a:schemeClr val="tx1"/>
                            </a:solidFill>
                            <a:latin typeface="Cambria Math"/>
                          </a:rPr>
                          <m:t>𝝂</m:t>
                        </m:r>
                      </m:e>
                    </m:d>
                  </m:oMath>
                </a14:m>
                <a:r>
                  <a:rPr lang="en-US" dirty="0" smtClean="0"/>
                  <a:t> could determine mass hierarchy if below this region.</a:t>
                </a:r>
              </a:p>
              <a:p>
                <a:r>
                  <a:rPr lang="en-US" dirty="0" smtClean="0"/>
                  <a:t>But need bigger detector…</a:t>
                </a:r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14" y="3044209"/>
                <a:ext cx="3208867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1711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1094644" y="1066799"/>
            <a:ext cx="1648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Normal Hierarchy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04444" y="1066799"/>
            <a:ext cx="1648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CC"/>
                </a:solidFill>
              </a:rPr>
              <a:t>Inverted Hierarchy</a:t>
            </a:r>
            <a:endParaRPr lang="en-US" sz="2000" dirty="0">
              <a:solidFill>
                <a:srgbClr val="0000CC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4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72" y="693086"/>
            <a:ext cx="7416860" cy="55654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30032" y="0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nEXO</a:t>
            </a:r>
            <a:endParaRPr lang="en-US" sz="3600" dirty="0"/>
          </a:p>
        </p:txBody>
      </p:sp>
      <p:sp>
        <p:nvSpPr>
          <p:cNvPr id="8" name="Rectangle 7"/>
          <p:cNvSpPr/>
          <p:nvPr/>
        </p:nvSpPr>
        <p:spPr>
          <a:xfrm>
            <a:off x="2819400" y="914400"/>
            <a:ext cx="37338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76800" y="1905000"/>
            <a:ext cx="36576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88802" y="525959"/>
            <a:ext cx="586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Successor to EXO-200:  </a:t>
            </a:r>
            <a:r>
              <a:rPr lang="en-US" sz="2200" dirty="0" smtClean="0">
                <a:solidFill>
                  <a:srgbClr val="FF0000"/>
                </a:solidFill>
              </a:rPr>
              <a:t>~5-ton enriched LXe TPC </a:t>
            </a:r>
            <a:r>
              <a:rPr lang="en-US" sz="2200" dirty="0" smtClean="0"/>
              <a:t>for more sensitive 0</a:t>
            </a:r>
            <a:r>
              <a:rPr lang="el-GR" sz="2200" dirty="0" smtClean="0"/>
              <a:t>νββ</a:t>
            </a:r>
            <a:r>
              <a:rPr lang="en-US" sz="2200" dirty="0" smtClean="0"/>
              <a:t> search.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5114972" y="3962400"/>
            <a:ext cx="3031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EXO-200:  170 kg enriched LXe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62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384" y="-1127864"/>
            <a:ext cx="6312024" cy="4196824"/>
          </a:xfrm>
          <a:prstGeom prst="rect">
            <a:avLst/>
          </a:prstGeom>
        </p:spPr>
      </p:pic>
      <p:sp>
        <p:nvSpPr>
          <p:cNvPr id="2051" name="Rectangle 3"/>
          <p:cNvSpPr>
            <a:spLocks/>
          </p:cNvSpPr>
          <p:nvPr/>
        </p:nvSpPr>
        <p:spPr bwMode="auto">
          <a:xfrm>
            <a:off x="539552" y="1626176"/>
            <a:ext cx="7776864" cy="525921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25400" tIns="25400" rIns="25400" bIns="25400"/>
          <a:lstStyle/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Alabama, Tuscaloosa AL,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 Didberidze, M Hughes, A Piepke, R Tsang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Bern, Switzerland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 Delaquis, R Gornea</a:t>
            </a:r>
            <a:r>
              <a:rPr lang="en-US" altLang="en-US" sz="900" baseline="300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†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 J-L Vuilleumier	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	</a:t>
            </a:r>
            <a:r>
              <a:rPr lang="en-US" altLang="en-US" sz="900" baseline="300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†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Now at Carleton University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Brookhaven National Laboratory, Upton NY,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M Chiu, G De Geronimo, S Li, V Radeka, T Rao, G Smith, T Tsang, B Yu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California Institute of Technology, Pasadena CA,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P Vogel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Carleton University, Ottawa ON, Canada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Y Baribeau, V Basque, M Bowcock, M Dunford, M Facina, R Gornea, K Graham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</a:t>
            </a:r>
          </a:p>
          <a:p>
            <a:pPr algn="r"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P Gravelle, R Killick, T Koffas, C 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Licciardi, K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McFarlane, R Schnarr, D Sinclair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Colorado State University, Fort Collins CO,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C Chambers, A Craycraft, W Fairbank Jr., T Walton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Drexel University, Philadelphia PA,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MJ Dolinski, YH Lin, E Smith, T Winick, Y-R Yen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Duke University, Durham NC,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PS Barbeau, G Swift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Erlangen-Nuremberg, Erlangen, Germany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G Anton, R Bayerlein, J Hoessl, P Hufschmidt, A Jamil, T Michel, T Ziegler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IBS Center for Underground Physics, Daejeon, South Korea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DS Leonard</a:t>
            </a:r>
            <a:endParaRPr lang="en-US" altLang="en-US" sz="900" dirty="0">
              <a:solidFill>
                <a:srgbClr val="FF0000"/>
              </a:solidFill>
              <a:latin typeface="DejaVu Serif" panose="02060603050605020204" pitchFamily="18" charset="0"/>
              <a:ea typeface="DejaVu Serif" panose="02060603050605020204" pitchFamily="18" charset="0"/>
              <a:cs typeface="DejaVu Serif" panose="02060603050605020204" pitchFamily="18" charset="0"/>
              <a:sym typeface="Calibri" pitchFamily="34" charset="0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IHEP Beijing, People</a:t>
            </a:r>
            <a:r>
              <a:rPr lang="ja-JP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MS PGothic" pitchFamily="34" charset="-128"/>
                <a:cs typeface="DejaVu Serif" panose="02060603050605020204" pitchFamily="18" charset="0"/>
                <a:sym typeface="Arial" pitchFamily="34" charset="0"/>
              </a:rPr>
              <a:t>’</a:t>
            </a:r>
            <a:r>
              <a:rPr lang="en-US" altLang="ja-JP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 Republic of China — </a:t>
            </a:r>
            <a:r>
              <a:rPr lang="en-US" altLang="ja-JP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G Cao, W Cen, X Jiang, H Li, Z Ning, X Sun,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 Tolba</a:t>
            </a:r>
            <a:r>
              <a:rPr lang="en-US" altLang="ja-JP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 W Wei, L Wen, W Wu, J Zhao</a:t>
            </a:r>
            <a:endParaRPr lang="en-US" altLang="ja-JP" sz="900" dirty="0">
              <a:solidFill>
                <a:srgbClr val="FF0000"/>
              </a:solidFill>
              <a:latin typeface="DejaVu Serif" panose="02060603050605020204" pitchFamily="18" charset="0"/>
              <a:ea typeface="DejaVu Serif" panose="02060603050605020204" pitchFamily="18" charset="0"/>
              <a:cs typeface="DejaVu Serif" panose="02060603050605020204" pitchFamily="18" charset="0"/>
              <a:sym typeface="Calibri" pitchFamily="34" charset="0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Illinois, Urbana-Champaign IL,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D Beck, M Coon, J Walton, L Yang</a:t>
            </a:r>
            <a:endParaRPr lang="en-US" altLang="ja-JP" sz="900" dirty="0">
              <a:solidFill>
                <a:schemeClr val="tx1"/>
              </a:solidFill>
              <a:latin typeface="DejaVu Serif" panose="02060603050605020204" pitchFamily="18" charset="0"/>
              <a:ea typeface="DejaVu Serif" panose="02060603050605020204" pitchFamily="18" charset="0"/>
              <a:cs typeface="DejaVu Serif" panose="02060603050605020204" pitchFamily="18" charset="0"/>
              <a:sym typeface="Calibri" pitchFamily="34" charset="0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Indiana University, Bloomington IN,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JB Albert, S Daugherty, TN Johnson, LJ Kaufman, G Visser, J Zettlemoyer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California, Irvine, Irvine CA,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M Moe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ITEP Moscow, Russia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V Belov, A Burenkov, M Danilov, A Dolgolenko, A Karelin, A Kobyakin, A Kuchenkov, V Stekhanov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</a:t>
            </a:r>
          </a:p>
          <a:p>
            <a:pPr algn="r"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O Zeldovich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Laurentian University, Sudbury ON, Canada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B Cleveland, A Der Mesrobian-Kabakian, J Farine, B Mong, U Wichoski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Lawrence Livermore National Laboratory, Livermore CA,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O Alford, J Brodsky, M Heffner, G Holtmeier, A House, M Johnson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</a:t>
            </a:r>
          </a:p>
          <a:p>
            <a:pPr algn="r"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 Sangiorgio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Massachusetts, Amherst MA, USA — </a:t>
            </a:r>
            <a:r>
              <a:rPr lang="en-US" altLang="en-US" sz="900" dirty="0"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J Dalmasson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 S Feyzbakhsh, S Johnston, J King, A Pocar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McGill University, Montreal PQ, Canada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 Brunner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Oak Ridge National Laboratory, Oak Ridge TN,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L Fabris, D Hornback, RJ Newby, K Ziock</a:t>
            </a:r>
            <a:endParaRPr lang="en-US" altLang="en-US" sz="900" dirty="0">
              <a:solidFill>
                <a:srgbClr val="FF0000"/>
              </a:solidFill>
              <a:latin typeface="DejaVu Serif" panose="02060603050605020204" pitchFamily="18" charset="0"/>
              <a:ea typeface="DejaVu Serif" panose="02060603050605020204" pitchFamily="18" charset="0"/>
              <a:cs typeface="DejaVu Serif" panose="02060603050605020204" pitchFamily="18" charset="0"/>
              <a:sym typeface="Calibri" pitchFamily="34" charset="0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Rensselaer Polytechnic Institute, Troy NY,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E Brown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SLAC National Accelerator Laboratory, Menlo Park CA,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 Daniels,- K Fouts, G Haller, R Herbst, M Kwiatkowski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</a:t>
            </a:r>
          </a:p>
          <a:p>
            <a:pPr algn="r"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K Nishimura, A Odian, M Oriunno, PC 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Rowson, K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Skarpaas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South Dakota, Vermillion SD,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R MacLellan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Stanford University, Stanford CA,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R DeVoe, D Fudenberg, G Gratta, M Jewell, S Kravitz, D Moore, I Ostrovskiy, A Schubert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</a:t>
            </a:r>
          </a:p>
          <a:p>
            <a:pPr algn="r"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K Twelker, M Weber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Stony Brook University, SUNY, </a:t>
            </a:r>
            <a:r>
              <a:rPr lang="en-US" altLang="en-US" sz="900" dirty="0" err="1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StonyBrook</a:t>
            </a: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 NY,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K Kumar, O Njoya, M Tarka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Technical University of Munich, Garching, Germany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P Fierlinger, M Marino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TRIUMF, Vancouver BC, Canada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J Dilling, P Gumplinger, R Krücken, F Retière, V Strickland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endParaRPr lang="en-US" altLang="en-US" sz="900" dirty="0">
              <a:solidFill>
                <a:schemeClr val="tx1"/>
              </a:solidFill>
              <a:latin typeface="DejaVu Serif" panose="02060603050605020204" pitchFamily="18" charset="0"/>
              <a:ea typeface="DejaVu Serif" panose="02060603050605020204" pitchFamily="18" charset="0"/>
              <a:cs typeface="DejaVu Serif" panose="02060603050605020204" pitchFamily="18" charset="0"/>
              <a:sym typeface="Calibri" pitchFamily="34" charset="0"/>
            </a:endParaRPr>
          </a:p>
        </p:txBody>
      </p:sp>
      <p:pic>
        <p:nvPicPr>
          <p:cNvPr id="1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6" y="27087"/>
            <a:ext cx="1839868" cy="1599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0" name="Rectangle 2"/>
          <p:cNvSpPr>
            <a:spLocks/>
          </p:cNvSpPr>
          <p:nvPr/>
        </p:nvSpPr>
        <p:spPr bwMode="auto">
          <a:xfrm rot="16200000">
            <a:off x="-1941387" y="3723298"/>
            <a:ext cx="5086898" cy="921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38100" tIns="38100" rIns="38100" bIns="38100"/>
          <a:lstStyle/>
          <a:p>
            <a:pPr algn="ctr">
              <a:tabLst>
                <a:tab pos="457189" algn="l"/>
                <a:tab pos="914377" algn="l"/>
                <a:tab pos="1371566" algn="l"/>
                <a:tab pos="1828754" algn="l"/>
                <a:tab pos="2285943" algn="l"/>
                <a:tab pos="2743131" algn="l"/>
                <a:tab pos="3200320" algn="l"/>
                <a:tab pos="3657509" algn="l"/>
                <a:tab pos="4114697" algn="l"/>
                <a:tab pos="4571886" algn="l"/>
                <a:tab pos="5029074" algn="l"/>
                <a:tab pos="5486263" algn="l"/>
                <a:tab pos="5943451" algn="l"/>
                <a:tab pos="6400640" algn="l"/>
                <a:tab pos="6857829" algn="l"/>
                <a:tab pos="7315017" algn="l"/>
                <a:tab pos="457189" algn="l"/>
                <a:tab pos="914377" algn="l"/>
                <a:tab pos="1371566" algn="l"/>
                <a:tab pos="1828754" algn="l"/>
                <a:tab pos="2285943" algn="l"/>
                <a:tab pos="2743131" algn="l"/>
                <a:tab pos="3200320" algn="l"/>
                <a:tab pos="3657509" algn="l"/>
                <a:tab pos="4114697" algn="l"/>
                <a:tab pos="4571886" algn="l"/>
                <a:tab pos="5029074" algn="l"/>
                <a:tab pos="5486263" algn="l"/>
                <a:tab pos="5943451" algn="l"/>
                <a:tab pos="6400640" algn="l"/>
                <a:tab pos="6857829" algn="l"/>
                <a:tab pos="7315017" algn="l"/>
              </a:tabLst>
              <a:defRPr/>
            </a:pPr>
            <a:r>
              <a:rPr lang="en-US" sz="2400" dirty="0">
                <a:solidFill>
                  <a:srgbClr val="CC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sym typeface="Candara Bold" charset="0"/>
              </a:rPr>
              <a:t>The nEXO Collaboration     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04037" y="653703"/>
            <a:ext cx="1116277" cy="5486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87083" y="1488963"/>
            <a:ext cx="550185" cy="548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49381" y="2176849"/>
            <a:ext cx="825589" cy="5486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04035" y="3147785"/>
            <a:ext cx="1116281" cy="5486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40833" y="4127268"/>
            <a:ext cx="842683" cy="5486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42205" y="4968579"/>
            <a:ext cx="839939" cy="5486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44036" y="5842295"/>
            <a:ext cx="836277" cy="54864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 bwMode="auto">
          <a:xfrm>
            <a:off x="497608" y="1640445"/>
            <a:ext cx="0" cy="5100923"/>
          </a:xfrm>
          <a:prstGeom prst="line">
            <a:avLst/>
          </a:prstGeom>
          <a:solidFill>
            <a:srgbClr val="BBE0E3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35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4783470" y="4267200"/>
            <a:ext cx="4208131" cy="2454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371601"/>
            <a:ext cx="4569202" cy="54101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035" y="1447800"/>
            <a:ext cx="4360530" cy="24855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88802" y="525959"/>
            <a:ext cx="586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Successor to EXO-200:  </a:t>
            </a:r>
            <a:r>
              <a:rPr lang="en-US" sz="2200" dirty="0" smtClean="0">
                <a:solidFill>
                  <a:srgbClr val="FF0000"/>
                </a:solidFill>
              </a:rPr>
              <a:t>~5-ton enriched LXe TPC </a:t>
            </a:r>
            <a:r>
              <a:rPr lang="en-US" sz="2200" dirty="0" smtClean="0"/>
              <a:t>for more sensitive 0</a:t>
            </a:r>
            <a:r>
              <a:rPr lang="el-GR" sz="2200" dirty="0" smtClean="0"/>
              <a:t>νββ</a:t>
            </a:r>
            <a:r>
              <a:rPr lang="en-US" sz="2200" dirty="0" smtClean="0"/>
              <a:t> search.</a:t>
            </a:r>
            <a:endParaRPr lang="en-US" sz="2200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428795" y="3733800"/>
            <a:ext cx="3210005" cy="999666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83471" y="4267200"/>
            <a:ext cx="420813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Ba tagging:</a:t>
            </a:r>
            <a:r>
              <a:rPr lang="en-US" sz="2000" dirty="0" smtClean="0"/>
              <a:t>  identify </a:t>
            </a:r>
            <a:r>
              <a:rPr lang="en-US" sz="2000" dirty="0"/>
              <a:t>barium daughter for complete background elimination</a:t>
            </a:r>
          </a:p>
          <a:p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131573" y="5102780"/>
                <a:ext cx="312887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baseline="30000">
                          <a:latin typeface="Cambria Math"/>
                        </a:rPr>
                        <m:t>𝟏𝟑𝟔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𝑿𝒆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 →</m:t>
                      </m:r>
                      <m:r>
                        <a:rPr lang="en-US" sz="2000" b="1" i="1" baseline="30000">
                          <a:latin typeface="Cambria Math"/>
                        </a:rPr>
                        <m:t>𝟏𝟑𝟔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𝑩𝒂</m:t>
                      </m:r>
                      <m:r>
                        <a:rPr lang="en-US" sz="2000" b="1" i="1" baseline="30000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000" b="1" i="1" baseline="30000">
                          <a:solidFill>
                            <a:schemeClr val="tx1"/>
                          </a:solidFill>
                          <a:latin typeface="Cambria Math"/>
                        </a:rPr>
                        <m:t>+ 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𝟐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𝒆</m:t>
                      </m:r>
                      <m:r>
                        <a:rPr lang="en-US" sz="2000" b="1" i="1" baseline="3000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1573" y="5102780"/>
                <a:ext cx="3128870" cy="400110"/>
              </a:xfrm>
              <a:prstGeom prst="rect">
                <a:avLst/>
              </a:prstGeom>
              <a:blipFill rotWithShape="1">
                <a:blip r:embed="rId4"/>
                <a:stretch>
                  <a:fillRect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4876800" y="5706070"/>
            <a:ext cx="3786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solidFill>
                  <a:schemeClr val="accent6">
                    <a:lumMod val="75000"/>
                  </a:schemeClr>
                </a:solidFill>
              </a:rPr>
              <a:t>Will require grabbing/detecting a single Ba</a:t>
            </a:r>
            <a:r>
              <a:rPr lang="en-US" sz="2000" b="1" i="1" baseline="30000" dirty="0" smtClean="0">
                <a:solidFill>
                  <a:schemeClr val="accent6">
                    <a:lumMod val="75000"/>
                  </a:schemeClr>
                </a:solidFill>
              </a:rPr>
              <a:t>+</a:t>
            </a:r>
            <a:r>
              <a:rPr lang="en-US" sz="2000" b="1" i="1" dirty="0" smtClean="0">
                <a:solidFill>
                  <a:schemeClr val="accent6">
                    <a:lumMod val="75000"/>
                  </a:schemeClr>
                </a:solidFill>
              </a:rPr>
              <a:t> out of a macroscopic volume of LXe!</a:t>
            </a:r>
            <a:endParaRPr lang="en-US" sz="2000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30032" y="0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nEXO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0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914400"/>
            <a:ext cx="5419314" cy="5367615"/>
            <a:chOff x="0" y="914400"/>
            <a:chExt cx="5419314" cy="536761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914400"/>
              <a:ext cx="5266914" cy="518294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 rot="16200000">
                  <a:off x="-691634" y="2898695"/>
                  <a:ext cx="17526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|</a:t>
                  </a:r>
                  <a14:m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𝑚</m:t>
                          </m:r>
                          <m:r>
                            <m:rPr>
                              <m:sty m:val="p"/>
                            </m:rPr>
                            <a:rPr lang="el-GR" i="1" baseline="-25000">
                              <a:latin typeface="Cambria Math"/>
                            </a:rPr>
                            <m:t>ββ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|</m:t>
                      </m:r>
                      <m:r>
                        <a:rPr lang="en-US" b="0" i="0" smtClean="0">
                          <a:latin typeface="Cambria Math"/>
                        </a:rPr>
                        <m:t>  </m:t>
                      </m:r>
                    </m:oMath>
                  </a14:m>
                  <a:r>
                    <a:rPr lang="en-US" dirty="0" smtClean="0"/>
                    <a:t>(eV)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691634" y="2898695"/>
                  <a:ext cx="1752600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8197" r="-24590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 11"/>
            <p:cNvSpPr/>
            <p:nvPr/>
          </p:nvSpPr>
          <p:spPr>
            <a:xfrm>
              <a:off x="184666" y="914400"/>
              <a:ext cx="304800" cy="12926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442501" y="5791200"/>
              <a:ext cx="771365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470666" y="5912683"/>
              <a:ext cx="1048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</a:t>
              </a:r>
              <a:r>
                <a:rPr lang="en-US" baseline="-25000" dirty="0" smtClean="0"/>
                <a:t>min</a:t>
              </a:r>
              <a:r>
                <a:rPr lang="en-US" dirty="0" smtClean="0"/>
                <a:t> (eV)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10541" y="5798383"/>
              <a:ext cx="999965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3324956" y="152400"/>
            <a:ext cx="2475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</a:t>
            </a:r>
            <a:r>
              <a:rPr lang="el-GR" sz="2800" dirty="0" smtClean="0"/>
              <a:t>νββ</a:t>
            </a:r>
            <a:r>
              <a:rPr lang="en-US" sz="2800" dirty="0" smtClean="0"/>
              <a:t> Sensitivity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990600" y="1066799"/>
            <a:ext cx="1648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Normal Hierarchy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5257800" y="3657600"/>
            <a:ext cx="161514" cy="1066800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486400" y="3814353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nEXO will probe entire Inverted Hierarchy, and well into Normal Hierarchy with Ba tagging.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00400" y="1066799"/>
            <a:ext cx="1648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CC"/>
                </a:solidFill>
              </a:rPr>
              <a:t>Inverted Hierarchy</a:t>
            </a:r>
            <a:endParaRPr lang="en-US" sz="2000" dirty="0">
              <a:solidFill>
                <a:srgbClr val="0000C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2"/>
          <a:stretch/>
        </p:blipFill>
        <p:spPr>
          <a:xfrm>
            <a:off x="6463018" y="1884517"/>
            <a:ext cx="2043470" cy="4263369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801871" y="158395"/>
            <a:ext cx="5963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Barium Tagging in Solid Xenon</a:t>
            </a:r>
            <a:endParaRPr lang="en-US" sz="3600" dirty="0"/>
          </a:p>
        </p:txBody>
      </p:sp>
      <p:sp>
        <p:nvSpPr>
          <p:cNvPr id="48" name="Rectangle 47"/>
          <p:cNvSpPr/>
          <p:nvPr/>
        </p:nvSpPr>
        <p:spPr>
          <a:xfrm>
            <a:off x="194812" y="1431392"/>
            <a:ext cx="3386588" cy="428346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an 48"/>
          <p:cNvSpPr/>
          <p:nvPr/>
        </p:nvSpPr>
        <p:spPr>
          <a:xfrm>
            <a:off x="562547" y="2220420"/>
            <a:ext cx="2514600" cy="3230991"/>
          </a:xfrm>
          <a:prstGeom prst="can">
            <a:avLst>
              <a:gd name="adj" fmla="val 2251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an 49"/>
          <p:cNvSpPr/>
          <p:nvPr/>
        </p:nvSpPr>
        <p:spPr>
          <a:xfrm>
            <a:off x="1755194" y="4213620"/>
            <a:ext cx="395417" cy="295516"/>
          </a:xfrm>
          <a:prstGeom prst="can">
            <a:avLst>
              <a:gd name="adj" fmla="val 3067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an 52"/>
          <p:cNvSpPr>
            <a:spLocks/>
          </p:cNvSpPr>
          <p:nvPr/>
        </p:nvSpPr>
        <p:spPr>
          <a:xfrm>
            <a:off x="1755194" y="2478706"/>
            <a:ext cx="395417" cy="1828800"/>
          </a:xfrm>
          <a:prstGeom prst="can">
            <a:avLst/>
          </a:prstGeom>
          <a:gradFill flip="none" rotWithShape="1">
            <a:gsLst>
              <a:gs pos="0">
                <a:schemeClr val="dk1">
                  <a:tint val="50000"/>
                  <a:satMod val="300000"/>
                  <a:alpha val="37000"/>
                </a:schemeClr>
              </a:gs>
              <a:gs pos="35000">
                <a:schemeClr val="dk1">
                  <a:tint val="37000"/>
                  <a:satMod val="300000"/>
                  <a:alpha val="37000"/>
                </a:schemeClr>
              </a:gs>
              <a:gs pos="100000">
                <a:schemeClr val="dk1">
                  <a:tint val="15000"/>
                  <a:satMod val="350000"/>
                  <a:alpha val="37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917169" y="4349923"/>
            <a:ext cx="81431" cy="817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1056761" y="4474677"/>
            <a:ext cx="8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rgbClr val="FF0000"/>
                </a:solidFill>
              </a:rPr>
              <a:t>Ba</a:t>
            </a:r>
            <a:r>
              <a:rPr lang="en-US" sz="1600" b="1" i="1" baseline="30000" dirty="0" smtClean="0">
                <a:solidFill>
                  <a:srgbClr val="FF0000"/>
                </a:solidFill>
              </a:rPr>
              <a:t>+</a:t>
            </a:r>
            <a:r>
              <a:rPr lang="en-US" sz="1600" b="1" i="1" dirty="0" smtClean="0">
                <a:solidFill>
                  <a:srgbClr val="FF0000"/>
                </a:solidFill>
              </a:rPr>
              <a:t> ion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51493" y="4016202"/>
            <a:ext cx="98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r>
              <a:rPr lang="en-US" sz="1800" b="1" i="1" dirty="0" smtClean="0">
                <a:solidFill>
                  <a:schemeClr val="accent1">
                    <a:lumMod val="75000"/>
                  </a:schemeClr>
                </a:solidFill>
              </a:rPr>
              <a:t>olid Xe</a:t>
            </a:r>
            <a:endParaRPr lang="en-US" sz="20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547271" y="4246722"/>
            <a:ext cx="245275" cy="11675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Explosion 2 61"/>
          <p:cNvSpPr/>
          <p:nvPr/>
        </p:nvSpPr>
        <p:spPr>
          <a:xfrm>
            <a:off x="1825005" y="4721584"/>
            <a:ext cx="312773" cy="314554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2167981" y="4574953"/>
            <a:ext cx="86618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olidFill>
                  <a:srgbClr val="FF0000"/>
                </a:solidFill>
              </a:rPr>
              <a:t>O</a:t>
            </a:r>
            <a:r>
              <a:rPr lang="en-US" sz="1600" b="1" i="1" dirty="0" smtClean="0">
                <a:solidFill>
                  <a:srgbClr val="FF0000"/>
                </a:solidFill>
                <a:latin typeface="Symbol" charset="2"/>
                <a:cs typeface="Symbol" charset="2"/>
              </a:rPr>
              <a:t>nbb</a:t>
            </a:r>
            <a:r>
              <a:rPr lang="en-US" sz="1600" b="1" i="1" dirty="0" smtClean="0">
                <a:solidFill>
                  <a:srgbClr val="FF0000"/>
                </a:solidFill>
              </a:rPr>
              <a:t> decay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sp>
        <p:nvSpPr>
          <p:cNvPr id="64" name="Can 63"/>
          <p:cNvSpPr>
            <a:spLocks/>
          </p:cNvSpPr>
          <p:nvPr/>
        </p:nvSpPr>
        <p:spPr>
          <a:xfrm>
            <a:off x="1755193" y="1846836"/>
            <a:ext cx="395417" cy="731520"/>
          </a:xfrm>
          <a:prstGeom prst="can">
            <a:avLst/>
          </a:prstGeom>
          <a:gradFill flip="none" rotWithShape="1">
            <a:gsLst>
              <a:gs pos="0">
                <a:schemeClr val="dk1">
                  <a:tint val="50000"/>
                  <a:satMod val="300000"/>
                </a:schemeClr>
              </a:gs>
              <a:gs pos="35000">
                <a:schemeClr val="dk1">
                  <a:tint val="37000"/>
                  <a:satMod val="300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  <a:lin ang="162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1954877" y="4452854"/>
            <a:ext cx="0" cy="413407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33379" y="2857684"/>
            <a:ext cx="1055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i="1" dirty="0" smtClean="0">
                <a:solidFill>
                  <a:schemeClr val="accent1">
                    <a:lumMod val="75000"/>
                  </a:schemeClr>
                </a:solidFill>
              </a:rPr>
              <a:t>liquid Xe TPC</a:t>
            </a:r>
            <a:endParaRPr lang="en-US" sz="20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315170" y="1419138"/>
            <a:ext cx="1351652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</a:rPr>
              <a:t>Cold probe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3438658" y="838200"/>
            <a:ext cx="2542501" cy="5838908"/>
            <a:chOff x="3438658" y="513431"/>
            <a:chExt cx="2542501" cy="5838908"/>
          </a:xfrm>
        </p:grpSpPr>
        <p:sp>
          <p:nvSpPr>
            <p:cNvPr id="69" name="Can 68"/>
            <p:cNvSpPr/>
            <p:nvPr/>
          </p:nvSpPr>
          <p:spPr>
            <a:xfrm>
              <a:off x="3893746" y="5141723"/>
              <a:ext cx="1559638" cy="841284"/>
            </a:xfrm>
            <a:prstGeom prst="can">
              <a:avLst>
                <a:gd name="adj" fmla="val 5000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Can 69"/>
            <p:cNvSpPr/>
            <p:nvPr/>
          </p:nvSpPr>
          <p:spPr>
            <a:xfrm>
              <a:off x="3893746" y="1126093"/>
              <a:ext cx="1559638" cy="4405287"/>
            </a:xfrm>
            <a:prstGeom prst="can">
              <a:avLst/>
            </a:prstGeom>
            <a:gradFill flip="none" rotWithShape="1">
              <a:gsLst>
                <a:gs pos="0">
                  <a:schemeClr val="dk1">
                    <a:tint val="50000"/>
                    <a:satMod val="300000"/>
                    <a:alpha val="61000"/>
                  </a:schemeClr>
                </a:gs>
                <a:gs pos="35000">
                  <a:schemeClr val="dk1">
                    <a:tint val="37000"/>
                    <a:satMod val="300000"/>
                    <a:alpha val="61000"/>
                  </a:schemeClr>
                </a:gs>
                <a:gs pos="100000">
                  <a:schemeClr val="dk1">
                    <a:tint val="15000"/>
                    <a:satMod val="350000"/>
                    <a:alpha val="61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Can 70"/>
            <p:cNvSpPr/>
            <p:nvPr/>
          </p:nvSpPr>
          <p:spPr>
            <a:xfrm>
              <a:off x="5203553" y="1050941"/>
              <a:ext cx="136763" cy="3739938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47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Can 71"/>
            <p:cNvSpPr/>
            <p:nvPr/>
          </p:nvSpPr>
          <p:spPr>
            <a:xfrm>
              <a:off x="4059235" y="1038686"/>
              <a:ext cx="136763" cy="3792718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Isosceles Triangle 72"/>
            <p:cNvSpPr>
              <a:spLocks noChangeAspect="1"/>
            </p:cNvSpPr>
            <p:nvPr/>
          </p:nvSpPr>
          <p:spPr>
            <a:xfrm rot="16200000" flipH="1">
              <a:off x="4061270" y="4780135"/>
              <a:ext cx="231275" cy="425107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Isosceles Triangle 73"/>
            <p:cNvSpPr>
              <a:spLocks noChangeAspect="1"/>
            </p:cNvSpPr>
            <p:nvPr/>
          </p:nvSpPr>
          <p:spPr>
            <a:xfrm rot="5400000">
              <a:off x="5125193" y="4742769"/>
              <a:ext cx="231275" cy="425107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 flipH="1">
              <a:off x="4718158" y="4750694"/>
              <a:ext cx="578889" cy="1219253"/>
            </a:xfrm>
            <a:prstGeom prst="straightConnector1">
              <a:avLst/>
            </a:prstGeom>
            <a:ln w="57150" cmpd="sng">
              <a:solidFill>
                <a:srgbClr val="008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H="1" flipV="1">
              <a:off x="4140139" y="4750694"/>
              <a:ext cx="578889" cy="1219253"/>
            </a:xfrm>
            <a:prstGeom prst="straightConnector1">
              <a:avLst/>
            </a:prstGeom>
            <a:ln w="76200" cmpd="sng">
              <a:solidFill>
                <a:srgbClr val="008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H="1" flipV="1">
              <a:off x="4697623" y="4703599"/>
              <a:ext cx="0" cy="725966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4843801" y="4745884"/>
              <a:ext cx="184477" cy="726487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flipH="1" flipV="1">
              <a:off x="4389461" y="4707718"/>
              <a:ext cx="184477" cy="726487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H="1">
              <a:off x="4689316" y="1949694"/>
              <a:ext cx="0" cy="2525268"/>
            </a:xfrm>
            <a:prstGeom prst="straightConnector1">
              <a:avLst/>
            </a:prstGeom>
            <a:ln>
              <a:solidFill>
                <a:srgbClr val="FFFF00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4720291" y="1918049"/>
              <a:ext cx="268081" cy="2568840"/>
            </a:xfrm>
            <a:prstGeom prst="straightConnector1">
              <a:avLst/>
            </a:prstGeom>
            <a:ln>
              <a:solidFill>
                <a:srgbClr val="FFFF00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H="1">
              <a:off x="4381154" y="1910106"/>
              <a:ext cx="268081" cy="2575703"/>
            </a:xfrm>
            <a:prstGeom prst="straightConnector1">
              <a:avLst/>
            </a:prstGeom>
            <a:ln>
              <a:solidFill>
                <a:srgbClr val="FFFF00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tangle 82"/>
            <p:cNvSpPr/>
            <p:nvPr/>
          </p:nvSpPr>
          <p:spPr>
            <a:xfrm>
              <a:off x="4319917" y="1800796"/>
              <a:ext cx="737291" cy="10931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378234" y="1444559"/>
              <a:ext cx="6159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chemeClr val="accent6"/>
                  </a:solidFill>
                </a:rPr>
                <a:t>CCD</a:t>
              </a:r>
              <a:endParaRPr lang="en-US" sz="2000" b="1" dirty="0">
                <a:solidFill>
                  <a:schemeClr val="accent6"/>
                </a:solidFill>
              </a:endParaRPr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>
              <a:off x="5274006" y="896882"/>
              <a:ext cx="0" cy="3900518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flipV="1">
              <a:off x="4140139" y="830860"/>
              <a:ext cx="0" cy="4032275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4273772" y="4521864"/>
              <a:ext cx="852493" cy="1348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365285" y="941427"/>
              <a:ext cx="615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i="1" dirty="0" smtClean="0"/>
                <a:t>fiber</a:t>
              </a:r>
              <a:endParaRPr lang="en-US" sz="2000" i="1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988372" y="5879214"/>
              <a:ext cx="981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1" dirty="0">
                  <a:solidFill>
                    <a:schemeClr val="accent1">
                      <a:lumMod val="75000"/>
                    </a:schemeClr>
                  </a:solidFill>
                </a:rPr>
                <a:t>s</a:t>
              </a:r>
              <a:r>
                <a:rPr lang="en-US" sz="1800" b="1" i="1" dirty="0" smtClean="0">
                  <a:solidFill>
                    <a:schemeClr val="accent1">
                      <a:lumMod val="75000"/>
                    </a:schemeClr>
                  </a:solidFill>
                </a:rPr>
                <a:t>olid </a:t>
              </a:r>
              <a:r>
                <a:rPr lang="en-US" sz="1800" b="1" i="1" dirty="0" err="1" smtClean="0">
                  <a:solidFill>
                    <a:schemeClr val="accent1">
                      <a:lumMod val="75000"/>
                    </a:schemeClr>
                  </a:solidFill>
                </a:rPr>
                <a:t>Xe</a:t>
              </a:r>
              <a:endParaRPr lang="en-US" sz="2000" b="1" i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928432" y="513431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i="1" dirty="0" smtClean="0"/>
                <a:t>laser</a:t>
              </a:r>
              <a:endParaRPr lang="en-US" sz="2000" i="1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3438658" y="5983007"/>
              <a:ext cx="921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1" dirty="0" smtClean="0">
                  <a:solidFill>
                    <a:srgbClr val="FF0000"/>
                  </a:solidFill>
                </a:rPr>
                <a:t>Ba</a:t>
              </a:r>
              <a:r>
                <a:rPr lang="en-US" sz="1800" b="1" i="1" baseline="30000" dirty="0" smtClean="0">
                  <a:solidFill>
                    <a:srgbClr val="FF0000"/>
                  </a:solidFill>
                </a:rPr>
                <a:t>+</a:t>
              </a:r>
              <a:r>
                <a:rPr lang="en-US" sz="1800" b="1" i="1" dirty="0" smtClean="0">
                  <a:solidFill>
                    <a:srgbClr val="FF0000"/>
                  </a:solidFill>
                </a:rPr>
                <a:t> ion</a:t>
              </a:r>
              <a:endParaRPr lang="en-US" sz="2000" b="1" i="1" dirty="0">
                <a:solidFill>
                  <a:srgbClr val="FF0000"/>
                </a:solidFill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4642127" y="5637215"/>
              <a:ext cx="154587" cy="1552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/>
            <p:cNvCxnSpPr/>
            <p:nvPr/>
          </p:nvCxnSpPr>
          <p:spPr>
            <a:xfrm>
              <a:off x="4059235" y="1444559"/>
              <a:ext cx="155051" cy="37612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H="1">
              <a:off x="5203553" y="1419138"/>
              <a:ext cx="155051" cy="46756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4102580" y="5792490"/>
              <a:ext cx="412614" cy="26671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6" name="Straight Arrow Connector 95"/>
          <p:cNvCxnSpPr/>
          <p:nvPr/>
        </p:nvCxnSpPr>
        <p:spPr>
          <a:xfrm>
            <a:off x="5633723" y="2590800"/>
            <a:ext cx="843277" cy="43339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2438400" y="3835915"/>
            <a:ext cx="1295400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629400" y="1422678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≤ 1 Ba atom in SXe in focused laser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24897" y="6183868"/>
            <a:ext cx="277550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Ba</a:t>
            </a:r>
            <a:r>
              <a:rPr lang="en-US" baseline="30000" dirty="0" smtClean="0">
                <a:solidFill>
                  <a:schemeClr val="bg1"/>
                </a:solidFill>
              </a:rPr>
              <a:t>++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sz="1200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→</a:t>
            </a:r>
            <a:r>
              <a:rPr lang="en-US" dirty="0" smtClean="0">
                <a:solidFill>
                  <a:schemeClr val="bg1"/>
                </a:solidFill>
                <a:sym typeface="Wingdings" panose="05000000000000000000" pitchFamily="2" charset="2"/>
              </a:rPr>
              <a:t> Ba</a:t>
            </a:r>
            <a:r>
              <a:rPr lang="en-US" baseline="30000" dirty="0" smtClean="0">
                <a:solidFill>
                  <a:schemeClr val="bg1"/>
                </a:solidFill>
                <a:sym typeface="Wingdings" panose="05000000000000000000" pitchFamily="2" charset="2"/>
              </a:rPr>
              <a:t>+</a:t>
            </a:r>
            <a:r>
              <a:rPr lang="en-US" dirty="0" smtClean="0">
                <a:solidFill>
                  <a:schemeClr val="bg1"/>
                </a:solidFill>
                <a:sym typeface="Wingdings" panose="05000000000000000000" pitchFamily="2" charset="2"/>
              </a:rPr>
              <a:t> expected in LXe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91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6019800" y="2341514"/>
            <a:ext cx="228600" cy="3235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38200" y="2428863"/>
            <a:ext cx="349570" cy="1905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05696" y="2501253"/>
            <a:ext cx="414578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953074" y="241267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071946" y="241267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4770665" y="2427090"/>
            <a:ext cx="500902" cy="1905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738162" y="2499480"/>
            <a:ext cx="414578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>
            <a:off x="4885540" y="2410898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5038205" y="2410898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157503" y="241464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271567" y="2441480"/>
            <a:ext cx="0" cy="16172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647268" y="2525675"/>
            <a:ext cx="7892803" cy="0"/>
          </a:xfrm>
          <a:prstGeom prst="straightConnector1">
            <a:avLst/>
          </a:prstGeom>
          <a:ln w="28575">
            <a:solidFill>
              <a:srgbClr val="FFC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2541596" y="2428863"/>
            <a:ext cx="35400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540017" y="2619363"/>
            <a:ext cx="35400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057400" y="76200"/>
            <a:ext cx="51389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Ion Beam</a:t>
            </a:r>
          </a:p>
          <a:p>
            <a:pPr algn="ctr"/>
            <a:r>
              <a:rPr lang="en-US" sz="2400" i="1" dirty="0" smtClean="0"/>
              <a:t>for depositing Ba</a:t>
            </a:r>
            <a:r>
              <a:rPr lang="en-US" sz="2400" i="1" baseline="30000" dirty="0" smtClean="0"/>
              <a:t>+</a:t>
            </a:r>
            <a:r>
              <a:rPr lang="en-US" sz="2400" i="1" dirty="0" smtClean="0"/>
              <a:t> ions into Solid Xenon</a:t>
            </a:r>
            <a:endParaRPr lang="en-US" sz="2400" i="1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2661978" y="241267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780850" y="241267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4072149" y="2438046"/>
            <a:ext cx="35400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4070570" y="2628546"/>
            <a:ext cx="35400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192531" y="2421854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311403" y="2421854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7720445" y="2638312"/>
            <a:ext cx="57150" cy="6382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69"/>
          <p:cNvSpPr/>
          <p:nvPr/>
        </p:nvSpPr>
        <p:spPr>
          <a:xfrm>
            <a:off x="7543800" y="2327312"/>
            <a:ext cx="345364" cy="396725"/>
          </a:xfrm>
          <a:custGeom>
            <a:avLst/>
            <a:gdLst>
              <a:gd name="connsiteX0" fmla="*/ 0 w 863125"/>
              <a:gd name="connsiteY0" fmla="*/ 0 h 1204957"/>
              <a:gd name="connsiteX1" fmla="*/ 863125 w 863125"/>
              <a:gd name="connsiteY1" fmla="*/ 0 h 1204957"/>
              <a:gd name="connsiteX2" fmla="*/ 863125 w 863125"/>
              <a:gd name="connsiteY2" fmla="*/ 1204957 h 1204957"/>
              <a:gd name="connsiteX3" fmla="*/ 17091 w 863125"/>
              <a:gd name="connsiteY3" fmla="*/ 1204957 h 1204957"/>
              <a:gd name="connsiteX4" fmla="*/ 17091 w 863125"/>
              <a:gd name="connsiteY4" fmla="*/ 957129 h 1204957"/>
              <a:gd name="connsiteX5" fmla="*/ 393106 w 863125"/>
              <a:gd name="connsiteY5" fmla="*/ 957129 h 1204957"/>
              <a:gd name="connsiteX6" fmla="*/ 546931 w 863125"/>
              <a:gd name="connsiteY6" fmla="*/ 803304 h 1204957"/>
              <a:gd name="connsiteX7" fmla="*/ 546931 w 863125"/>
              <a:gd name="connsiteY7" fmla="*/ 384561 h 1204957"/>
              <a:gd name="connsiteX8" fmla="*/ 410198 w 863125"/>
              <a:gd name="connsiteY8" fmla="*/ 247828 h 1204957"/>
              <a:gd name="connsiteX9" fmla="*/ 8546 w 863125"/>
              <a:gd name="connsiteY9" fmla="*/ 247828 h 1204957"/>
              <a:gd name="connsiteX10" fmla="*/ 0 w 863125"/>
              <a:gd name="connsiteY10" fmla="*/ 0 h 12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3125" h="1204957">
                <a:moveTo>
                  <a:pt x="0" y="0"/>
                </a:moveTo>
                <a:lnTo>
                  <a:pt x="863125" y="0"/>
                </a:lnTo>
                <a:lnTo>
                  <a:pt x="863125" y="1204957"/>
                </a:lnTo>
                <a:lnTo>
                  <a:pt x="17091" y="1204957"/>
                </a:lnTo>
                <a:lnTo>
                  <a:pt x="17091" y="957129"/>
                </a:lnTo>
                <a:lnTo>
                  <a:pt x="393106" y="957129"/>
                </a:lnTo>
                <a:lnTo>
                  <a:pt x="546931" y="803304"/>
                </a:lnTo>
                <a:lnTo>
                  <a:pt x="546931" y="384561"/>
                </a:lnTo>
                <a:lnTo>
                  <a:pt x="410198" y="247828"/>
                </a:lnTo>
                <a:lnTo>
                  <a:pt x="8546" y="24782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371600" y="2429814"/>
            <a:ext cx="457200" cy="19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lowchart: Direct Access Storage 86"/>
          <p:cNvSpPr/>
          <p:nvPr/>
        </p:nvSpPr>
        <p:spPr>
          <a:xfrm>
            <a:off x="222245" y="2370227"/>
            <a:ext cx="482617" cy="310896"/>
          </a:xfrm>
          <a:prstGeom prst="flowChartMagneticDrum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ube 87"/>
          <p:cNvSpPr/>
          <p:nvPr/>
        </p:nvSpPr>
        <p:spPr>
          <a:xfrm>
            <a:off x="1930906" y="2395426"/>
            <a:ext cx="457200" cy="291427"/>
          </a:xfrm>
          <a:prstGeom prst="cub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6798828" y="2205920"/>
            <a:ext cx="266959" cy="6525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6871646" y="2343482"/>
            <a:ext cx="121321" cy="37744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6990075" y="2205920"/>
            <a:ext cx="266959" cy="6525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7062893" y="2343482"/>
            <a:ext cx="121321" cy="37744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7184212" y="2199390"/>
            <a:ext cx="266959" cy="6525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7257030" y="2336952"/>
            <a:ext cx="121321" cy="37744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3224645" y="2642871"/>
            <a:ext cx="57150" cy="6337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 96"/>
          <p:cNvSpPr/>
          <p:nvPr/>
        </p:nvSpPr>
        <p:spPr>
          <a:xfrm>
            <a:off x="3048000" y="2331871"/>
            <a:ext cx="345364" cy="396725"/>
          </a:xfrm>
          <a:custGeom>
            <a:avLst/>
            <a:gdLst>
              <a:gd name="connsiteX0" fmla="*/ 0 w 863125"/>
              <a:gd name="connsiteY0" fmla="*/ 0 h 1204957"/>
              <a:gd name="connsiteX1" fmla="*/ 863125 w 863125"/>
              <a:gd name="connsiteY1" fmla="*/ 0 h 1204957"/>
              <a:gd name="connsiteX2" fmla="*/ 863125 w 863125"/>
              <a:gd name="connsiteY2" fmla="*/ 1204957 h 1204957"/>
              <a:gd name="connsiteX3" fmla="*/ 17091 w 863125"/>
              <a:gd name="connsiteY3" fmla="*/ 1204957 h 1204957"/>
              <a:gd name="connsiteX4" fmla="*/ 17091 w 863125"/>
              <a:gd name="connsiteY4" fmla="*/ 957129 h 1204957"/>
              <a:gd name="connsiteX5" fmla="*/ 393106 w 863125"/>
              <a:gd name="connsiteY5" fmla="*/ 957129 h 1204957"/>
              <a:gd name="connsiteX6" fmla="*/ 546931 w 863125"/>
              <a:gd name="connsiteY6" fmla="*/ 803304 h 1204957"/>
              <a:gd name="connsiteX7" fmla="*/ 546931 w 863125"/>
              <a:gd name="connsiteY7" fmla="*/ 384561 h 1204957"/>
              <a:gd name="connsiteX8" fmla="*/ 410198 w 863125"/>
              <a:gd name="connsiteY8" fmla="*/ 247828 h 1204957"/>
              <a:gd name="connsiteX9" fmla="*/ 8546 w 863125"/>
              <a:gd name="connsiteY9" fmla="*/ 247828 h 1204957"/>
              <a:gd name="connsiteX10" fmla="*/ 0 w 863125"/>
              <a:gd name="connsiteY10" fmla="*/ 0 h 12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3125" h="1204957">
                <a:moveTo>
                  <a:pt x="0" y="0"/>
                </a:moveTo>
                <a:lnTo>
                  <a:pt x="863125" y="0"/>
                </a:lnTo>
                <a:lnTo>
                  <a:pt x="863125" y="1204957"/>
                </a:lnTo>
                <a:lnTo>
                  <a:pt x="17091" y="1204957"/>
                </a:lnTo>
                <a:lnTo>
                  <a:pt x="17091" y="957129"/>
                </a:lnTo>
                <a:lnTo>
                  <a:pt x="393106" y="957129"/>
                </a:lnTo>
                <a:lnTo>
                  <a:pt x="546931" y="803304"/>
                </a:lnTo>
                <a:lnTo>
                  <a:pt x="546931" y="384561"/>
                </a:lnTo>
                <a:lnTo>
                  <a:pt x="410198" y="247828"/>
                </a:lnTo>
                <a:lnTo>
                  <a:pt x="8546" y="24782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5905500" y="2453463"/>
            <a:ext cx="228600" cy="3235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3624711" y="2434373"/>
            <a:ext cx="294146" cy="19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486400" y="2438114"/>
            <a:ext cx="294146" cy="19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6400800" y="2426822"/>
            <a:ext cx="294146" cy="19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 flipH="1">
            <a:off x="8531734" y="2120349"/>
            <a:ext cx="123967" cy="905914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52113" y="1033041"/>
            <a:ext cx="914033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9900"/>
                </a:solidFill>
              </a:rPr>
              <a:t>Ba</a:t>
            </a:r>
            <a:r>
              <a:rPr lang="en-US" b="1" baseline="30000" dirty="0" smtClean="0">
                <a:solidFill>
                  <a:srgbClr val="009900"/>
                </a:solidFill>
              </a:rPr>
              <a:t>+</a:t>
            </a:r>
            <a:r>
              <a:rPr lang="en-US" b="1" dirty="0" smtClean="0">
                <a:solidFill>
                  <a:srgbClr val="009900"/>
                </a:solidFill>
              </a:rPr>
              <a:t> ion </a:t>
            </a:r>
          </a:p>
          <a:p>
            <a:r>
              <a:rPr lang="en-US" b="1" dirty="0" smtClean="0">
                <a:solidFill>
                  <a:srgbClr val="009900"/>
                </a:solidFill>
              </a:rPr>
              <a:t>source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2000 V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2" name="Straight Arrow Connector 121"/>
          <p:cNvCxnSpPr/>
          <p:nvPr/>
        </p:nvCxnSpPr>
        <p:spPr>
          <a:xfrm>
            <a:off x="452667" y="1956371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1608992" y="1310040"/>
            <a:ext cx="1182118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9900"/>
                </a:solidFill>
              </a:rPr>
              <a:t>E × B</a:t>
            </a:r>
          </a:p>
          <a:p>
            <a:pPr algn="ctr"/>
            <a:r>
              <a:rPr lang="en-US" b="1" dirty="0">
                <a:solidFill>
                  <a:srgbClr val="009900"/>
                </a:solidFill>
              </a:rPr>
              <a:t>m</a:t>
            </a:r>
            <a:r>
              <a:rPr lang="en-US" b="1" dirty="0" smtClean="0">
                <a:solidFill>
                  <a:srgbClr val="009900"/>
                </a:solidFill>
              </a:rPr>
              <a:t>ass filter</a:t>
            </a:r>
          </a:p>
        </p:txBody>
      </p:sp>
      <p:cxnSp>
        <p:nvCxnSpPr>
          <p:cNvPr id="126" name="Straight Arrow Connector 125"/>
          <p:cNvCxnSpPr/>
          <p:nvPr/>
        </p:nvCxnSpPr>
        <p:spPr>
          <a:xfrm>
            <a:off x="2154034" y="1956371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6888463" y="2521504"/>
            <a:ext cx="87683" cy="1360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7079710" y="2523955"/>
            <a:ext cx="87683" cy="1360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endCxn id="94" idx="6"/>
          </p:cNvCxnSpPr>
          <p:nvPr/>
        </p:nvCxnSpPr>
        <p:spPr>
          <a:xfrm flipV="1">
            <a:off x="7290667" y="2525674"/>
            <a:ext cx="160504" cy="408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5633473" y="1295523"/>
            <a:ext cx="867545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9900"/>
                </a:solidFill>
              </a:rPr>
              <a:t>pulsing</a:t>
            </a:r>
          </a:p>
          <a:p>
            <a:pPr algn="ctr"/>
            <a:r>
              <a:rPr lang="en-US" b="1" dirty="0" smtClean="0">
                <a:solidFill>
                  <a:srgbClr val="009900"/>
                </a:solidFill>
              </a:rPr>
              <a:t>plates</a:t>
            </a:r>
          </a:p>
        </p:txBody>
      </p:sp>
      <p:cxnSp>
        <p:nvCxnSpPr>
          <p:cNvPr id="137" name="Straight Arrow Connector 136"/>
          <p:cNvCxnSpPr/>
          <p:nvPr/>
        </p:nvCxnSpPr>
        <p:spPr>
          <a:xfrm>
            <a:off x="6057870" y="1945987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8000444" y="1288490"/>
            <a:ext cx="1028487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9900"/>
                </a:solidFill>
              </a:rPr>
              <a:t>Sapphire</a:t>
            </a:r>
          </a:p>
          <a:p>
            <a:pPr algn="ctr"/>
            <a:r>
              <a:rPr lang="en-US" b="1" dirty="0" smtClean="0">
                <a:solidFill>
                  <a:srgbClr val="009900"/>
                </a:solidFill>
              </a:rPr>
              <a:t>Window</a:t>
            </a:r>
          </a:p>
        </p:txBody>
      </p:sp>
      <p:cxnSp>
        <p:nvCxnSpPr>
          <p:cNvPr id="139" name="Straight Arrow Connector 138"/>
          <p:cNvCxnSpPr/>
          <p:nvPr/>
        </p:nvCxnSpPr>
        <p:spPr>
          <a:xfrm>
            <a:off x="8514688" y="1945986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Picture 13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46" b="13548"/>
          <a:stretch/>
        </p:blipFill>
        <p:spPr>
          <a:xfrm>
            <a:off x="537536" y="3962399"/>
            <a:ext cx="6816460" cy="2527051"/>
          </a:xfrm>
          <a:prstGeom prst="rect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</a:ln>
        </p:spPr>
      </p:pic>
      <p:cxnSp>
        <p:nvCxnSpPr>
          <p:cNvPr id="141" name="Straight Arrow Connector 140"/>
          <p:cNvCxnSpPr/>
          <p:nvPr/>
        </p:nvCxnSpPr>
        <p:spPr>
          <a:xfrm flipV="1">
            <a:off x="1012985" y="2703157"/>
            <a:ext cx="0" cy="6777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452667" y="3336872"/>
            <a:ext cx="1165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Acceleration/</a:t>
            </a:r>
          </a:p>
          <a:p>
            <a:pPr algn="ctr"/>
            <a:r>
              <a:rPr lang="en-US" sz="1400" dirty="0" smtClean="0"/>
              <a:t>Einzel Lens</a:t>
            </a:r>
            <a:endParaRPr lang="en-US" sz="1400" dirty="0"/>
          </a:p>
        </p:txBody>
      </p:sp>
      <p:cxnSp>
        <p:nvCxnSpPr>
          <p:cNvPr id="144" name="Straight Arrow Connector 143"/>
          <p:cNvCxnSpPr/>
          <p:nvPr/>
        </p:nvCxnSpPr>
        <p:spPr>
          <a:xfrm flipV="1">
            <a:off x="2709898" y="2703158"/>
            <a:ext cx="0" cy="4654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2231935" y="3192558"/>
            <a:ext cx="977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Einzel Lens</a:t>
            </a:r>
            <a:endParaRPr lang="en-US" sz="1400" dirty="0"/>
          </a:p>
        </p:txBody>
      </p:sp>
      <p:cxnSp>
        <p:nvCxnSpPr>
          <p:cNvPr id="146" name="Straight Arrow Connector 145"/>
          <p:cNvCxnSpPr/>
          <p:nvPr/>
        </p:nvCxnSpPr>
        <p:spPr>
          <a:xfrm flipV="1">
            <a:off x="4258157" y="2703158"/>
            <a:ext cx="0" cy="67777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3786613" y="3394347"/>
            <a:ext cx="977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Einzel Lens</a:t>
            </a:r>
            <a:endParaRPr lang="en-US" sz="1400" dirty="0"/>
          </a:p>
        </p:txBody>
      </p:sp>
      <p:cxnSp>
        <p:nvCxnSpPr>
          <p:cNvPr id="151" name="Straight Arrow Connector 150"/>
          <p:cNvCxnSpPr/>
          <p:nvPr/>
        </p:nvCxnSpPr>
        <p:spPr>
          <a:xfrm flipV="1">
            <a:off x="1581219" y="2671823"/>
            <a:ext cx="0" cy="264059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/>
          <p:cNvSpPr txBox="1"/>
          <p:nvPr/>
        </p:nvSpPr>
        <p:spPr>
          <a:xfrm>
            <a:off x="1161149" y="2894582"/>
            <a:ext cx="813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deflection</a:t>
            </a:r>
          </a:p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plates</a:t>
            </a:r>
            <a:endParaRPr lang="en-US" sz="1200" dirty="0">
              <a:solidFill>
                <a:srgbClr val="0000CC"/>
              </a:solidFill>
            </a:endParaRPr>
          </a:p>
        </p:txBody>
      </p:sp>
      <p:cxnSp>
        <p:nvCxnSpPr>
          <p:cNvPr id="155" name="Straight Arrow Connector 154"/>
          <p:cNvCxnSpPr/>
          <p:nvPr/>
        </p:nvCxnSpPr>
        <p:spPr>
          <a:xfrm flipV="1">
            <a:off x="3779487" y="2670805"/>
            <a:ext cx="0" cy="264059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3359417" y="2893564"/>
            <a:ext cx="813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deflection</a:t>
            </a:r>
          </a:p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plates</a:t>
            </a:r>
            <a:endParaRPr lang="en-US" sz="1200" dirty="0">
              <a:solidFill>
                <a:srgbClr val="0000CC"/>
              </a:solidFill>
            </a:endParaRPr>
          </a:p>
        </p:txBody>
      </p:sp>
      <p:cxnSp>
        <p:nvCxnSpPr>
          <p:cNvPr id="158" name="Straight Arrow Connector 157"/>
          <p:cNvCxnSpPr/>
          <p:nvPr/>
        </p:nvCxnSpPr>
        <p:spPr>
          <a:xfrm flipH="1" flipV="1">
            <a:off x="5643213" y="2695677"/>
            <a:ext cx="137333" cy="304075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5637800" y="2999752"/>
            <a:ext cx="813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deflection</a:t>
            </a:r>
          </a:p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plates</a:t>
            </a:r>
            <a:endParaRPr lang="en-US" sz="1200" dirty="0">
              <a:solidFill>
                <a:srgbClr val="0000CC"/>
              </a:solidFill>
            </a:endParaRPr>
          </a:p>
        </p:txBody>
      </p:sp>
      <p:cxnSp>
        <p:nvCxnSpPr>
          <p:cNvPr id="161" name="Straight Arrow Connector 160"/>
          <p:cNvCxnSpPr/>
          <p:nvPr/>
        </p:nvCxnSpPr>
        <p:spPr>
          <a:xfrm flipV="1">
            <a:off x="6324600" y="2735498"/>
            <a:ext cx="176418" cy="304074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/>
          <p:nvPr/>
        </p:nvCxnSpPr>
        <p:spPr>
          <a:xfrm>
            <a:off x="5039264" y="1984463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4518448" y="1680232"/>
            <a:ext cx="1041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Decelerator</a:t>
            </a:r>
            <a:endParaRPr lang="en-US" sz="1400" dirty="0"/>
          </a:p>
        </p:txBody>
      </p:sp>
      <p:cxnSp>
        <p:nvCxnSpPr>
          <p:cNvPr id="166" name="Straight Arrow Connector 165"/>
          <p:cNvCxnSpPr/>
          <p:nvPr/>
        </p:nvCxnSpPr>
        <p:spPr>
          <a:xfrm flipH="1">
            <a:off x="3253220" y="1834120"/>
            <a:ext cx="140144" cy="450119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3028938" y="1494706"/>
            <a:ext cx="1057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CC"/>
                </a:solidFill>
              </a:rPr>
              <a:t>Faraday cup</a:t>
            </a:r>
            <a:endParaRPr lang="en-US" sz="1400" dirty="0">
              <a:solidFill>
                <a:srgbClr val="0000CC"/>
              </a:solidFill>
            </a:endParaRPr>
          </a:p>
        </p:txBody>
      </p:sp>
      <p:cxnSp>
        <p:nvCxnSpPr>
          <p:cNvPr id="169" name="Straight Arrow Connector 168"/>
          <p:cNvCxnSpPr/>
          <p:nvPr/>
        </p:nvCxnSpPr>
        <p:spPr>
          <a:xfrm>
            <a:off x="7543800" y="1802483"/>
            <a:ext cx="163723" cy="450119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6761804" y="1494706"/>
            <a:ext cx="1057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CC"/>
                </a:solidFill>
              </a:rPr>
              <a:t>Faraday cup</a:t>
            </a:r>
            <a:endParaRPr lang="en-US" sz="1400" dirty="0">
              <a:solidFill>
                <a:srgbClr val="0000CC"/>
              </a:solidFill>
            </a:endParaRPr>
          </a:p>
        </p:txBody>
      </p:sp>
      <p:cxnSp>
        <p:nvCxnSpPr>
          <p:cNvPr id="172" name="Straight Arrow Connector 171"/>
          <p:cNvCxnSpPr/>
          <p:nvPr/>
        </p:nvCxnSpPr>
        <p:spPr>
          <a:xfrm flipV="1">
            <a:off x="7153697" y="2934865"/>
            <a:ext cx="0" cy="459482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/>
          <p:cNvSpPr txBox="1"/>
          <p:nvPr/>
        </p:nvSpPr>
        <p:spPr>
          <a:xfrm>
            <a:off x="6573257" y="3394347"/>
            <a:ext cx="1188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</a:rPr>
              <a:t>induction plates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176" name="Picture 17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6" t="22918" r="26563" b="14583"/>
          <a:stretch/>
        </p:blipFill>
        <p:spPr>
          <a:xfrm>
            <a:off x="7909171" y="3626803"/>
            <a:ext cx="1118117" cy="882724"/>
          </a:xfrm>
          <a:prstGeom prst="rect">
            <a:avLst/>
          </a:prstGeom>
          <a:ln w="47625">
            <a:solidFill>
              <a:schemeClr val="tx1"/>
            </a:solidFill>
          </a:ln>
        </p:spPr>
      </p:pic>
      <p:cxnSp>
        <p:nvCxnSpPr>
          <p:cNvPr id="180" name="Elbow Connector 179"/>
          <p:cNvCxnSpPr/>
          <p:nvPr/>
        </p:nvCxnSpPr>
        <p:spPr>
          <a:xfrm rot="5400000">
            <a:off x="8150554" y="3145406"/>
            <a:ext cx="793873" cy="155235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86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81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Neutrinos and neutrinoless double beta decay</a:t>
            </a:r>
          </a:p>
          <a:p>
            <a:r>
              <a:rPr lang="en-US" dirty="0" smtClean="0"/>
              <a:t>EXO-200 experiment</a:t>
            </a:r>
          </a:p>
          <a:p>
            <a:r>
              <a:rPr lang="en-US" dirty="0" smtClean="0"/>
              <a:t>nEXO and barium tagging</a:t>
            </a:r>
          </a:p>
          <a:p>
            <a:r>
              <a:rPr lang="en-US" dirty="0" smtClean="0"/>
              <a:t>Barium tagging in solid xenon (SXe):</a:t>
            </a:r>
          </a:p>
          <a:p>
            <a:pPr lvl="1"/>
            <a:r>
              <a:rPr lang="en-US" dirty="0" smtClean="0"/>
              <a:t>Part 1:  Spectroscopy of Ba and Ba</a:t>
            </a:r>
            <a:r>
              <a:rPr lang="en-US" baseline="30000" dirty="0" smtClean="0"/>
              <a:t>+</a:t>
            </a:r>
            <a:r>
              <a:rPr lang="en-US" dirty="0" smtClean="0"/>
              <a:t> in SXe</a:t>
            </a:r>
          </a:p>
          <a:p>
            <a:pPr lvl="2"/>
            <a:r>
              <a:rPr lang="en-US" dirty="0" smtClean="0"/>
              <a:t>Excitation/emission of Ba in SXe</a:t>
            </a:r>
          </a:p>
          <a:p>
            <a:pPr lvl="2"/>
            <a:r>
              <a:rPr lang="en-US" dirty="0" smtClean="0"/>
              <a:t>Temperature dependence</a:t>
            </a:r>
          </a:p>
          <a:p>
            <a:pPr lvl="2"/>
            <a:r>
              <a:rPr lang="en-US" dirty="0" smtClean="0"/>
              <a:t>Bleaching</a:t>
            </a:r>
          </a:p>
          <a:p>
            <a:pPr lvl="2"/>
            <a:r>
              <a:rPr lang="en-US" dirty="0" smtClean="0"/>
              <a:t>Candidate Ba</a:t>
            </a:r>
            <a:r>
              <a:rPr lang="en-US" baseline="30000" dirty="0" smtClean="0"/>
              <a:t>+</a:t>
            </a:r>
            <a:r>
              <a:rPr lang="en-US" dirty="0" smtClean="0"/>
              <a:t> lines</a:t>
            </a:r>
          </a:p>
          <a:p>
            <a:pPr lvl="1"/>
            <a:r>
              <a:rPr lang="en-US" dirty="0" smtClean="0"/>
              <a:t>Part 2:  Imaging Ba atoms in SXe in focused laser</a:t>
            </a:r>
          </a:p>
          <a:p>
            <a:pPr lvl="2"/>
            <a:r>
              <a:rPr lang="en-US" dirty="0" smtClean="0"/>
              <a:t>Images of ~10</a:t>
            </a:r>
            <a:r>
              <a:rPr lang="en-US" baseline="30000" dirty="0" smtClean="0"/>
              <a:t>3</a:t>
            </a:r>
            <a:r>
              <a:rPr lang="en-US" dirty="0" smtClean="0"/>
              <a:t> atoms w/ 577- and 591-nm lines</a:t>
            </a:r>
          </a:p>
          <a:p>
            <a:pPr lvl="2"/>
            <a:r>
              <a:rPr lang="en-US" dirty="0" smtClean="0"/>
              <a:t>Single-atom level imaging w/ 619-nm line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70C0"/>
                </a:solidFill>
              </a:rPr>
              <a:t>O</a:t>
            </a:r>
            <a:r>
              <a:rPr lang="en-US" dirty="0" smtClean="0">
                <a:solidFill>
                  <a:srgbClr val="0070C0"/>
                </a:solidFill>
              </a:rPr>
              <a:t>utline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8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3633857" y="997131"/>
            <a:ext cx="4119156" cy="2750448"/>
          </a:xfrm>
          <a:custGeom>
            <a:avLst/>
            <a:gdLst>
              <a:gd name="connsiteX0" fmla="*/ 0 w 2751909"/>
              <a:gd name="connsiteY0" fmla="*/ 696685 h 1837508"/>
              <a:gd name="connsiteX1" fmla="*/ 461554 w 2751909"/>
              <a:gd name="connsiteY1" fmla="*/ 696685 h 1837508"/>
              <a:gd name="connsiteX2" fmla="*/ 731520 w 2751909"/>
              <a:gd name="connsiteY2" fmla="*/ 0 h 1837508"/>
              <a:gd name="connsiteX3" fmla="*/ 2751909 w 2751909"/>
              <a:gd name="connsiteY3" fmla="*/ 0 h 1837508"/>
              <a:gd name="connsiteX4" fmla="*/ 2751909 w 2751909"/>
              <a:gd name="connsiteY4" fmla="*/ 1837508 h 1837508"/>
              <a:gd name="connsiteX5" fmla="*/ 792480 w 2751909"/>
              <a:gd name="connsiteY5" fmla="*/ 1837508 h 1837508"/>
              <a:gd name="connsiteX6" fmla="*/ 452846 w 2751909"/>
              <a:gd name="connsiteY6" fmla="*/ 1123405 h 1837508"/>
              <a:gd name="connsiteX7" fmla="*/ 8709 w 2751909"/>
              <a:gd name="connsiteY7" fmla="*/ 1123405 h 1837508"/>
              <a:gd name="connsiteX8" fmla="*/ 0 w 2751909"/>
              <a:gd name="connsiteY8" fmla="*/ 696685 h 183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1909" h="1837508">
                <a:moveTo>
                  <a:pt x="0" y="696685"/>
                </a:moveTo>
                <a:lnTo>
                  <a:pt x="461554" y="696685"/>
                </a:lnTo>
                <a:lnTo>
                  <a:pt x="731520" y="0"/>
                </a:lnTo>
                <a:lnTo>
                  <a:pt x="2751909" y="0"/>
                </a:lnTo>
                <a:lnTo>
                  <a:pt x="2751909" y="1837508"/>
                </a:lnTo>
                <a:lnTo>
                  <a:pt x="792480" y="1837508"/>
                </a:lnTo>
                <a:lnTo>
                  <a:pt x="452846" y="1123405"/>
                </a:lnTo>
                <a:lnTo>
                  <a:pt x="8709" y="1123405"/>
                </a:lnTo>
                <a:lnTo>
                  <a:pt x="0" y="696685"/>
                </a:lnTo>
                <a:close/>
              </a:path>
            </a:pathLst>
          </a:cu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467600" y="838200"/>
            <a:ext cx="381000" cy="3074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5" t="17009" r="12903" b="26292"/>
          <a:stretch/>
        </p:blipFill>
        <p:spPr>
          <a:xfrm>
            <a:off x="4267200" y="4532810"/>
            <a:ext cx="4423956" cy="2046515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4" t="17191" r="24238" b="18391"/>
          <a:stretch/>
        </p:blipFill>
        <p:spPr>
          <a:xfrm>
            <a:off x="152400" y="4393474"/>
            <a:ext cx="3579224" cy="2325188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3523123" y="76200"/>
            <a:ext cx="2207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Ion Source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3835654" y="1530531"/>
            <a:ext cx="3058476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956181" y="1588225"/>
            <a:ext cx="0" cy="60960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6672266" y="2316229"/>
            <a:ext cx="189413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6593888" y="1815737"/>
            <a:ext cx="78378" cy="500492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436929" y="1810294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283440" y="1810294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3851982" y="3206931"/>
            <a:ext cx="1361598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5213580" y="2992209"/>
            <a:ext cx="0" cy="214722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rc 40"/>
          <p:cNvSpPr/>
          <p:nvPr/>
        </p:nvSpPr>
        <p:spPr>
          <a:xfrm>
            <a:off x="6799425" y="1530531"/>
            <a:ext cx="156756" cy="134035"/>
          </a:xfrm>
          <a:prstGeom prst="arc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c 41"/>
          <p:cNvSpPr/>
          <p:nvPr/>
        </p:nvSpPr>
        <p:spPr>
          <a:xfrm rot="5077074">
            <a:off x="6723225" y="2083525"/>
            <a:ext cx="232956" cy="228600"/>
          </a:xfrm>
          <a:prstGeom prst="arc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6130155" y="1815737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976666" y="1815737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671865" y="1818459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364892" y="1826894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5825354" y="1837235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5525796" y="1818459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5213580" y="1826894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803503" y="1394458"/>
            <a:ext cx="0" cy="1822269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/>
          <p:cNvSpPr/>
          <p:nvPr/>
        </p:nvSpPr>
        <p:spPr>
          <a:xfrm>
            <a:off x="7485016" y="914671"/>
            <a:ext cx="267997" cy="895623"/>
          </a:xfrm>
          <a:custGeom>
            <a:avLst/>
            <a:gdLst>
              <a:gd name="connsiteX0" fmla="*/ 0 w 313508"/>
              <a:gd name="connsiteY0" fmla="*/ 174172 h 931817"/>
              <a:gd name="connsiteX1" fmla="*/ 0 w 313508"/>
              <a:gd name="connsiteY1" fmla="*/ 0 h 931817"/>
              <a:gd name="connsiteX2" fmla="*/ 313508 w 313508"/>
              <a:gd name="connsiteY2" fmla="*/ 0 h 931817"/>
              <a:gd name="connsiteX3" fmla="*/ 313508 w 313508"/>
              <a:gd name="connsiteY3" fmla="*/ 931817 h 931817"/>
              <a:gd name="connsiteX4" fmla="*/ 174171 w 313508"/>
              <a:gd name="connsiteY4" fmla="*/ 931817 h 931817"/>
              <a:gd name="connsiteX5" fmla="*/ 0 w 313508"/>
              <a:gd name="connsiteY5" fmla="*/ 174172 h 93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508" h="931817">
                <a:moveTo>
                  <a:pt x="0" y="174172"/>
                </a:moveTo>
                <a:lnTo>
                  <a:pt x="0" y="0"/>
                </a:lnTo>
                <a:lnTo>
                  <a:pt x="313508" y="0"/>
                </a:lnTo>
                <a:lnTo>
                  <a:pt x="313508" y="931817"/>
                </a:lnTo>
                <a:lnTo>
                  <a:pt x="174171" y="931817"/>
                </a:lnTo>
                <a:lnTo>
                  <a:pt x="0" y="17417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>
            <a:off x="7424057" y="838200"/>
            <a:ext cx="0" cy="15893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7379322" y="845679"/>
            <a:ext cx="176556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Freeform 65"/>
          <p:cNvSpPr/>
          <p:nvPr/>
        </p:nvSpPr>
        <p:spPr>
          <a:xfrm rot="10800000" flipH="1">
            <a:off x="7485016" y="2942714"/>
            <a:ext cx="267997" cy="895623"/>
          </a:xfrm>
          <a:custGeom>
            <a:avLst/>
            <a:gdLst>
              <a:gd name="connsiteX0" fmla="*/ 0 w 313508"/>
              <a:gd name="connsiteY0" fmla="*/ 174172 h 931817"/>
              <a:gd name="connsiteX1" fmla="*/ 0 w 313508"/>
              <a:gd name="connsiteY1" fmla="*/ 0 h 931817"/>
              <a:gd name="connsiteX2" fmla="*/ 313508 w 313508"/>
              <a:gd name="connsiteY2" fmla="*/ 0 h 931817"/>
              <a:gd name="connsiteX3" fmla="*/ 313508 w 313508"/>
              <a:gd name="connsiteY3" fmla="*/ 931817 h 931817"/>
              <a:gd name="connsiteX4" fmla="*/ 174171 w 313508"/>
              <a:gd name="connsiteY4" fmla="*/ 931817 h 931817"/>
              <a:gd name="connsiteX5" fmla="*/ 0 w 313508"/>
              <a:gd name="connsiteY5" fmla="*/ 174172 h 93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508" h="931817">
                <a:moveTo>
                  <a:pt x="0" y="174172"/>
                </a:moveTo>
                <a:lnTo>
                  <a:pt x="0" y="0"/>
                </a:lnTo>
                <a:lnTo>
                  <a:pt x="313508" y="0"/>
                </a:lnTo>
                <a:lnTo>
                  <a:pt x="313508" y="931817"/>
                </a:lnTo>
                <a:lnTo>
                  <a:pt x="174171" y="931817"/>
                </a:lnTo>
                <a:lnTo>
                  <a:pt x="0" y="17417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 flipH="1">
            <a:off x="7379322" y="3899979"/>
            <a:ext cx="176556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7424057" y="3747579"/>
            <a:ext cx="0" cy="15893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7643017" y="2371265"/>
            <a:ext cx="27369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2702924" y="2197824"/>
            <a:ext cx="2250076" cy="31677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4882007" y="1137641"/>
            <a:ext cx="2189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hot filament/cathode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664324" y="2574210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anode</a:t>
            </a:r>
            <a:endParaRPr lang="en-US" i="1" dirty="0">
              <a:solidFill>
                <a:srgbClr val="C00000"/>
              </a:solidFill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 flipV="1">
            <a:off x="7379321" y="2626582"/>
            <a:ext cx="358452" cy="12968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77"/>
          <p:cNvSpPr/>
          <p:nvPr/>
        </p:nvSpPr>
        <p:spPr>
          <a:xfrm>
            <a:off x="4079121" y="2251707"/>
            <a:ext cx="723223" cy="20900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/>
          <p:nvPr/>
        </p:nvCxnSpPr>
        <p:spPr>
          <a:xfrm>
            <a:off x="4953000" y="2133600"/>
            <a:ext cx="0" cy="49298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4840002" y="2238236"/>
            <a:ext cx="225995" cy="2359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2921726" y="2206537"/>
            <a:ext cx="1116874" cy="30806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0" t="35280" r="27393" b="663"/>
          <a:stretch/>
        </p:blipFill>
        <p:spPr>
          <a:xfrm>
            <a:off x="457200" y="1600200"/>
            <a:ext cx="2464526" cy="2312125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85" name="TextBox 84"/>
          <p:cNvSpPr txBox="1"/>
          <p:nvPr/>
        </p:nvSpPr>
        <p:spPr>
          <a:xfrm>
            <a:off x="2915827" y="1588225"/>
            <a:ext cx="1524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9900"/>
                </a:solidFill>
              </a:rPr>
              <a:t>Barium source</a:t>
            </a:r>
            <a:endParaRPr lang="en-US" i="1" dirty="0">
              <a:solidFill>
                <a:srgbClr val="009900"/>
              </a:solidFill>
            </a:endParaRPr>
          </a:p>
        </p:txBody>
      </p:sp>
      <p:cxnSp>
        <p:nvCxnSpPr>
          <p:cNvPr id="86" name="Straight Arrow Connector 85"/>
          <p:cNvCxnSpPr>
            <a:stCxn id="85" idx="2"/>
          </p:cNvCxnSpPr>
          <p:nvPr/>
        </p:nvCxnSpPr>
        <p:spPr>
          <a:xfrm>
            <a:off x="3678280" y="1957557"/>
            <a:ext cx="645613" cy="403011"/>
          </a:xfrm>
          <a:prstGeom prst="straightConnector1">
            <a:avLst/>
          </a:prstGeom>
          <a:ln w="19050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Lightning Bolt 43"/>
          <p:cNvSpPr/>
          <p:nvPr/>
        </p:nvSpPr>
        <p:spPr>
          <a:xfrm rot="17673993">
            <a:off x="7267814" y="1949805"/>
            <a:ext cx="223015" cy="686309"/>
          </a:xfrm>
          <a:prstGeom prst="lightningBol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c 53"/>
          <p:cNvSpPr/>
          <p:nvPr/>
        </p:nvSpPr>
        <p:spPr>
          <a:xfrm rot="10800000">
            <a:off x="7832454" y="2118904"/>
            <a:ext cx="2073546" cy="536662"/>
          </a:xfrm>
          <a:prstGeom prst="arc">
            <a:avLst/>
          </a:prstGeom>
          <a:ln w="19050">
            <a:solidFill>
              <a:srgbClr val="FFC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c 54"/>
          <p:cNvSpPr/>
          <p:nvPr/>
        </p:nvSpPr>
        <p:spPr>
          <a:xfrm rot="10800000" flipV="1">
            <a:off x="7845030" y="2087878"/>
            <a:ext cx="2060970" cy="536662"/>
          </a:xfrm>
          <a:prstGeom prst="arc">
            <a:avLst/>
          </a:prstGeom>
          <a:ln w="19050">
            <a:solidFill>
              <a:srgbClr val="FFC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c 56"/>
          <p:cNvSpPr/>
          <p:nvPr/>
        </p:nvSpPr>
        <p:spPr>
          <a:xfrm rot="10800000" flipV="1">
            <a:off x="7832450" y="2214563"/>
            <a:ext cx="2073549" cy="302875"/>
          </a:xfrm>
          <a:prstGeom prst="arc">
            <a:avLst/>
          </a:prstGeom>
          <a:ln w="19050">
            <a:solidFill>
              <a:srgbClr val="FFC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c 59"/>
          <p:cNvSpPr/>
          <p:nvPr/>
        </p:nvSpPr>
        <p:spPr>
          <a:xfrm rot="10800000">
            <a:off x="7845030" y="2235793"/>
            <a:ext cx="2060970" cy="302875"/>
          </a:xfrm>
          <a:prstGeom prst="arc">
            <a:avLst/>
          </a:prstGeom>
          <a:ln w="19050">
            <a:solidFill>
              <a:srgbClr val="FFC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/>
          <p:nvPr/>
        </p:nvCxnSpPr>
        <p:spPr>
          <a:xfrm>
            <a:off x="7813989" y="2378711"/>
            <a:ext cx="1061526" cy="0"/>
          </a:xfrm>
          <a:prstGeom prst="line">
            <a:avLst/>
          </a:prstGeom>
          <a:ln w="1905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932793" y="1719624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</a:t>
            </a:r>
            <a:r>
              <a:rPr lang="en-US" baseline="30000" dirty="0" smtClean="0"/>
              <a:t>+</a:t>
            </a:r>
            <a:r>
              <a:rPr lang="en-US" dirty="0" smtClean="0"/>
              <a:t> ions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4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45297" y="76200"/>
            <a:ext cx="6563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E × B Mass Filter for selecting Ba</a:t>
            </a:r>
            <a:r>
              <a:rPr lang="en-US" sz="3600" baseline="30000" dirty="0" smtClean="0"/>
              <a:t>+</a:t>
            </a:r>
            <a:endParaRPr lang="en-US" sz="3600" baseline="30000" dirty="0" smtClean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15923" y="2907581"/>
            <a:ext cx="304800" cy="11429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012809" y="2907581"/>
            <a:ext cx="304800" cy="11429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2715923" y="2796547"/>
            <a:ext cx="59210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4725508" y="2796547"/>
            <a:ext cx="59210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flipV="1">
            <a:off x="2715923" y="2678980"/>
            <a:ext cx="8382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4479409" y="2678980"/>
            <a:ext cx="8382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flipV="1">
            <a:off x="2715923" y="2549438"/>
            <a:ext cx="10668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flipV="1">
            <a:off x="4250809" y="2549438"/>
            <a:ext cx="10668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flipV="1">
            <a:off x="2715923" y="2419898"/>
            <a:ext cx="260168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flipV="1">
            <a:off x="2711545" y="4126781"/>
            <a:ext cx="59210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flipV="1">
            <a:off x="4721130" y="4126781"/>
            <a:ext cx="59210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flipV="1">
            <a:off x="2711545" y="4233462"/>
            <a:ext cx="8382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 flipV="1">
            <a:off x="4475031" y="4233462"/>
            <a:ext cx="8382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flipV="1">
            <a:off x="2711546" y="4355381"/>
            <a:ext cx="10668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flipV="1">
            <a:off x="4246432" y="4355381"/>
            <a:ext cx="10668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flipV="1">
            <a:off x="2711546" y="4469680"/>
            <a:ext cx="260168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707171" y="1358270"/>
            <a:ext cx="2610437" cy="9786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707170" y="4601532"/>
            <a:ext cx="2610437" cy="105509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445977" y="1152524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445981" y="1201516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445978" y="1255937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445976" y="1087202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445981" y="5656630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445985" y="5705622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45982" y="5760043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445980" y="5591308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782723" y="1629016"/>
            <a:ext cx="5229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0000CC"/>
                </a:solidFill>
              </a:rPr>
              <a:t>N</a:t>
            </a:r>
            <a:endParaRPr lang="en-US" sz="4000" b="1" dirty="0">
              <a:solidFill>
                <a:srgbClr val="0000CC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778346" y="4606533"/>
            <a:ext cx="4267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00CC"/>
                </a:solidFill>
              </a:rPr>
              <a:t>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945437" y="3104401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678963" y="3125137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-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46" name="Flowchart: Summing Junction 45"/>
          <p:cNvSpPr/>
          <p:nvPr/>
        </p:nvSpPr>
        <p:spPr>
          <a:xfrm>
            <a:off x="3950863" y="3417555"/>
            <a:ext cx="123049" cy="123049"/>
          </a:xfrm>
          <a:prstGeom prst="flowChartSummingJunc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73501" y="3217438"/>
            <a:ext cx="1972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Electrode “shims” for shaping E-field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1997492" y="2701839"/>
            <a:ext cx="609600" cy="51559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2036673" y="3946712"/>
            <a:ext cx="609600" cy="40866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474382" y="2556870"/>
            <a:ext cx="3620417" cy="184665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99"/>
                </a:solidFill>
              </a:rPr>
              <a:t>Only ions with velocity satisfying</a:t>
            </a:r>
          </a:p>
          <a:p>
            <a:pPr algn="ctr"/>
            <a:r>
              <a:rPr lang="en-US" sz="2400" b="1" i="1" dirty="0" err="1" smtClean="0"/>
              <a:t>qE</a:t>
            </a:r>
            <a:r>
              <a:rPr lang="en-US" sz="2400" b="1" i="1" dirty="0" smtClean="0"/>
              <a:t> = </a:t>
            </a:r>
            <a:r>
              <a:rPr lang="en-US" sz="2400" b="1" i="1" dirty="0" err="1" smtClean="0"/>
              <a:t>qvB</a:t>
            </a:r>
            <a:endParaRPr lang="en-US" sz="2400" b="1" i="1" dirty="0" smtClean="0"/>
          </a:p>
          <a:p>
            <a:pPr algn="ctr"/>
            <a:r>
              <a:rPr lang="en-US" dirty="0" smtClean="0">
                <a:solidFill>
                  <a:srgbClr val="000099"/>
                </a:solidFill>
              </a:rPr>
              <a:t>will move through filter undeflected, thus selecting specific </a:t>
            </a:r>
            <a:r>
              <a:rPr lang="en-US" b="1" i="1" dirty="0" smtClean="0"/>
              <a:t>m/q</a:t>
            </a:r>
            <a:r>
              <a:rPr lang="en-US" dirty="0" smtClean="0">
                <a:solidFill>
                  <a:srgbClr val="000099"/>
                </a:solidFill>
              </a:rPr>
              <a:t>, which have different velocities due to initial acceleration.</a:t>
            </a:r>
            <a:endParaRPr lang="en-US" dirty="0">
              <a:solidFill>
                <a:srgbClr val="000099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530210" y="3032772"/>
            <a:ext cx="197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ion beam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09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-125887" y="3674249"/>
            <a:ext cx="5103811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897428" y="2912443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043809" y="2912443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097983" y="1104701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8436929" y="1104701"/>
            <a:ext cx="131772" cy="6770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-228600" y="1104701"/>
            <a:ext cx="5206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4912038" y="1104701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5043809" y="1882979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032097" y="1104701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032097" y="2912442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243283" y="1385105"/>
            <a:ext cx="321238" cy="2347511"/>
          </a:xfrm>
          <a:prstGeom prst="rect">
            <a:avLst/>
          </a:prstGeom>
        </p:spPr>
      </p:pic>
      <p:sp>
        <p:nvSpPr>
          <p:cNvPr id="122" name="Rectangle 121"/>
          <p:cNvSpPr/>
          <p:nvPr/>
        </p:nvSpPr>
        <p:spPr>
          <a:xfrm>
            <a:off x="8592090" y="1652377"/>
            <a:ext cx="94710" cy="17150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8436929" y="3297122"/>
            <a:ext cx="131772" cy="525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7901606" y="1104701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6532025" y="990600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6556732" y="3845647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6082624" y="3674249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7886248" y="3674249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-125887" y="2499052"/>
            <a:ext cx="4619741" cy="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-417654" y="1687074"/>
            <a:ext cx="2690204" cy="83099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Pulsed Ba</a:t>
            </a:r>
            <a:r>
              <a:rPr lang="en-US" sz="2400" baseline="30000" dirty="0" smtClean="0"/>
              <a:t>+</a:t>
            </a:r>
            <a:endParaRPr lang="en-US" sz="2400" dirty="0" smtClean="0"/>
          </a:p>
          <a:p>
            <a:pPr algn="ctr"/>
            <a:r>
              <a:rPr lang="en-US" sz="2400" dirty="0" smtClean="0"/>
              <a:t>Ion Beam</a:t>
            </a:r>
            <a:endParaRPr lang="en-US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932998" y="2397828"/>
            <a:ext cx="1191202" cy="186088"/>
            <a:chOff x="646418" y="4892827"/>
            <a:chExt cx="1191202" cy="186088"/>
          </a:xfrm>
        </p:grpSpPr>
        <p:sp>
          <p:nvSpPr>
            <p:cNvPr id="139" name="Oval 138"/>
            <p:cNvSpPr/>
            <p:nvPr/>
          </p:nvSpPr>
          <p:spPr>
            <a:xfrm>
              <a:off x="1784640" y="494962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646418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819084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734317" y="4896798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985970" y="489348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776701" y="502593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1197890" y="491959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091930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1471333" y="49250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1356829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615105" y="489282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1555503" y="498309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01200" y="5008033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72437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1303849" y="493011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94888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31687" y="2198113"/>
            <a:ext cx="510628" cy="2656849"/>
            <a:chOff x="801688" y="4635929"/>
            <a:chExt cx="510628" cy="2656849"/>
          </a:xfrm>
        </p:grpSpPr>
        <p:sp>
          <p:nvSpPr>
            <p:cNvPr id="125" name="Rectangle 124"/>
            <p:cNvSpPr/>
            <p:nvPr/>
          </p:nvSpPr>
          <p:spPr>
            <a:xfrm>
              <a:off x="1004237" y="5206097"/>
              <a:ext cx="131100" cy="12776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801688" y="4635929"/>
              <a:ext cx="510628" cy="570167"/>
            </a:xfrm>
            <a:custGeom>
              <a:avLst/>
              <a:gdLst>
                <a:gd name="connsiteX0" fmla="*/ 0 w 666750"/>
                <a:gd name="connsiteY0" fmla="*/ 0 h 800100"/>
                <a:gd name="connsiteX1" fmla="*/ 666750 w 666750"/>
                <a:gd name="connsiteY1" fmla="*/ 0 h 800100"/>
                <a:gd name="connsiteX2" fmla="*/ 666750 w 666750"/>
                <a:gd name="connsiteY2" fmla="*/ 800100 h 800100"/>
                <a:gd name="connsiteX3" fmla="*/ 9525 w 666750"/>
                <a:gd name="connsiteY3" fmla="*/ 800100 h 800100"/>
                <a:gd name="connsiteX4" fmla="*/ 9525 w 666750"/>
                <a:gd name="connsiteY4" fmla="*/ 619125 h 800100"/>
                <a:gd name="connsiteX5" fmla="*/ 390525 w 666750"/>
                <a:gd name="connsiteY5" fmla="*/ 619125 h 800100"/>
                <a:gd name="connsiteX6" fmla="*/ 485775 w 666750"/>
                <a:gd name="connsiteY6" fmla="*/ 523875 h 800100"/>
                <a:gd name="connsiteX7" fmla="*/ 485775 w 666750"/>
                <a:gd name="connsiteY7" fmla="*/ 295275 h 800100"/>
                <a:gd name="connsiteX8" fmla="*/ 390525 w 666750"/>
                <a:gd name="connsiteY8" fmla="*/ 200025 h 800100"/>
                <a:gd name="connsiteX9" fmla="*/ 9525 w 666750"/>
                <a:gd name="connsiteY9" fmla="*/ 200025 h 800100"/>
                <a:gd name="connsiteX10" fmla="*/ 0 w 666750"/>
                <a:gd name="connsiteY10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0" h="800100">
                  <a:moveTo>
                    <a:pt x="0" y="0"/>
                  </a:moveTo>
                  <a:lnTo>
                    <a:pt x="666750" y="0"/>
                  </a:lnTo>
                  <a:lnTo>
                    <a:pt x="666750" y="800100"/>
                  </a:lnTo>
                  <a:lnTo>
                    <a:pt x="9525" y="800100"/>
                  </a:lnTo>
                  <a:lnTo>
                    <a:pt x="9525" y="619125"/>
                  </a:lnTo>
                  <a:lnTo>
                    <a:pt x="390525" y="619125"/>
                  </a:lnTo>
                  <a:lnTo>
                    <a:pt x="485775" y="523875"/>
                  </a:lnTo>
                  <a:lnTo>
                    <a:pt x="485775" y="295275"/>
                  </a:lnTo>
                  <a:lnTo>
                    <a:pt x="390525" y="200025"/>
                  </a:lnTo>
                  <a:lnTo>
                    <a:pt x="9525" y="20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68" name="Double Wave 167"/>
            <p:cNvSpPr/>
            <p:nvPr/>
          </p:nvSpPr>
          <p:spPr>
            <a:xfrm rot="5400000">
              <a:off x="977987" y="640072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Double Wave 168"/>
            <p:cNvSpPr/>
            <p:nvPr/>
          </p:nvSpPr>
          <p:spPr>
            <a:xfrm rot="5400000">
              <a:off x="977087" y="654863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24611" y="6729405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994285" y="6778694"/>
              <a:ext cx="105050" cy="514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967482" y="7024297"/>
              <a:ext cx="168847" cy="2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Double Wave 172"/>
            <p:cNvSpPr/>
            <p:nvPr/>
          </p:nvSpPr>
          <p:spPr>
            <a:xfrm rot="5400000">
              <a:off x="981283" y="6250252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929227" y="6254523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5" name="Straight Arrow Connector 174"/>
            <p:cNvCxnSpPr/>
            <p:nvPr/>
          </p:nvCxnSpPr>
          <p:spPr>
            <a:xfrm flipH="1" flipV="1">
              <a:off x="1046808" y="6341072"/>
              <a:ext cx="1" cy="35357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/>
          <p:cNvGrpSpPr/>
          <p:nvPr/>
        </p:nvGrpSpPr>
        <p:grpSpPr>
          <a:xfrm>
            <a:off x="5305011" y="5024019"/>
            <a:ext cx="3608136" cy="1295400"/>
            <a:chOff x="3733800" y="5181600"/>
            <a:chExt cx="4762500" cy="1295400"/>
          </a:xfrm>
          <a:noFill/>
        </p:grpSpPr>
        <p:sp>
          <p:nvSpPr>
            <p:cNvPr id="178" name="Rectangle 177"/>
            <p:cNvSpPr/>
            <p:nvPr/>
          </p:nvSpPr>
          <p:spPr>
            <a:xfrm>
              <a:off x="3752850" y="5181600"/>
              <a:ext cx="4724400" cy="1295400"/>
            </a:xfrm>
            <a:prstGeom prst="rect">
              <a:avLst/>
            </a:prstGeom>
            <a:grpFill/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3733800" y="5225534"/>
              <a:ext cx="4762500" cy="461665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Faraday cup is calibrated to calculate  </a:t>
              </a:r>
              <a:endParaRPr lang="en-US" sz="2400" dirty="0"/>
            </a:p>
          </p:txBody>
        </p:sp>
        <p:grpSp>
          <p:nvGrpSpPr>
            <p:cNvPr id="180" name="Group 179"/>
            <p:cNvGrpSpPr/>
            <p:nvPr/>
          </p:nvGrpSpPr>
          <p:grpSpPr>
            <a:xfrm>
              <a:off x="5811102" y="5669224"/>
              <a:ext cx="1189295" cy="777352"/>
              <a:chOff x="5811102" y="5669224"/>
              <a:chExt cx="1189295" cy="777352"/>
            </a:xfrm>
            <a:grpFill/>
          </p:grpSpPr>
          <p:sp>
            <p:nvSpPr>
              <p:cNvPr id="181" name="TextBox 180"/>
              <p:cNvSpPr txBox="1"/>
              <p:nvPr/>
            </p:nvSpPr>
            <p:spPr>
              <a:xfrm>
                <a:off x="5811102" y="5669224"/>
                <a:ext cx="1137526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0000"/>
                    </a:solidFill>
                  </a:rPr>
                  <a:t>Ions/Area</a:t>
                </a:r>
                <a:endParaRPr lang="en-US" b="1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82" name="Straight Connector 181"/>
              <p:cNvCxnSpPr/>
              <p:nvPr/>
            </p:nvCxnSpPr>
            <p:spPr>
              <a:xfrm>
                <a:off x="6085997" y="6050224"/>
                <a:ext cx="914400" cy="0"/>
              </a:xfrm>
              <a:prstGeom prst="line">
                <a:avLst/>
              </a:prstGeom>
              <a:grpFill/>
              <a:ln w="381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3" name="TextBox 182"/>
              <p:cNvSpPr txBox="1"/>
              <p:nvPr/>
            </p:nvSpPr>
            <p:spPr>
              <a:xfrm>
                <a:off x="6095535" y="6077244"/>
                <a:ext cx="697627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0000"/>
                    </a:solidFill>
                  </a:rPr>
                  <a:t>Pulse</a:t>
                </a:r>
                <a:endParaRPr lang="en-US" b="1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7" name="TextBox 6"/>
          <p:cNvSpPr txBox="1"/>
          <p:nvPr/>
        </p:nvSpPr>
        <p:spPr>
          <a:xfrm>
            <a:off x="7109079" y="2607416"/>
            <a:ext cx="12087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Sapphire Window (11 K)</a:t>
            </a:r>
            <a:endParaRPr lang="en-US" sz="2200" dirty="0"/>
          </a:p>
        </p:txBody>
      </p:sp>
      <p:sp>
        <p:nvSpPr>
          <p:cNvPr id="161" name="Rectangle 160"/>
          <p:cNvSpPr/>
          <p:nvPr/>
        </p:nvSpPr>
        <p:spPr>
          <a:xfrm>
            <a:off x="217904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230858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204569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30858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204569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xtBox 184"/>
          <p:cNvSpPr txBox="1"/>
          <p:nvPr/>
        </p:nvSpPr>
        <p:spPr>
          <a:xfrm>
            <a:off x="2895600" y="0"/>
            <a:ext cx="3222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</a:t>
            </a:r>
            <a:r>
              <a:rPr lang="en-US" sz="3200" baseline="30000" dirty="0" smtClean="0"/>
              <a:t>+</a:t>
            </a:r>
            <a:r>
              <a:rPr lang="en-US" sz="3200" dirty="0" smtClean="0"/>
              <a:t>/Ba Deposition</a:t>
            </a:r>
            <a:endParaRPr lang="en-US" sz="32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51" y="3886200"/>
            <a:ext cx="3095477" cy="2988736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2544208" y="2912442"/>
            <a:ext cx="1787479" cy="194252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905446" y="2265036"/>
            <a:ext cx="1712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Faraday Cup</a:t>
            </a:r>
            <a:endParaRPr lang="en-US" sz="2400" dirty="0"/>
          </a:p>
        </p:txBody>
      </p:sp>
      <p:sp>
        <p:nvSpPr>
          <p:cNvPr id="186" name="TextBox 185"/>
          <p:cNvSpPr txBox="1"/>
          <p:nvPr/>
        </p:nvSpPr>
        <p:spPr>
          <a:xfrm>
            <a:off x="1111202" y="1252944"/>
            <a:ext cx="2190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Induction Plates</a:t>
            </a:r>
            <a:endParaRPr lang="en-US" sz="2400" dirty="0"/>
          </a:p>
        </p:txBody>
      </p:sp>
      <p:cxnSp>
        <p:nvCxnSpPr>
          <p:cNvPr id="187" name="Straight Arrow Connector 186"/>
          <p:cNvCxnSpPr/>
          <p:nvPr/>
        </p:nvCxnSpPr>
        <p:spPr>
          <a:xfrm flipH="1">
            <a:off x="2089771" y="3172048"/>
            <a:ext cx="116539" cy="1414433"/>
          </a:xfrm>
          <a:prstGeom prst="straightConnector1">
            <a:avLst/>
          </a:prstGeom>
          <a:ln w="28575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/>
          <p:cNvSpPr/>
          <p:nvPr/>
        </p:nvSpPr>
        <p:spPr>
          <a:xfrm>
            <a:off x="217904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4759109" y="5207439"/>
            <a:ext cx="443688" cy="291151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79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0" y="3656561"/>
            <a:ext cx="49017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835838" y="2894755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967609" y="2894755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021783" y="1087013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8360729" y="1087013"/>
            <a:ext cx="131772" cy="6770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0" y="1087013"/>
            <a:ext cx="49017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4835838" y="1087013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967609" y="1865291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5955897" y="1087013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5955897" y="2894754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167083" y="1367417"/>
            <a:ext cx="321238" cy="2347511"/>
          </a:xfrm>
          <a:prstGeom prst="rect">
            <a:avLst/>
          </a:prstGeom>
        </p:spPr>
      </p:pic>
      <p:sp>
        <p:nvSpPr>
          <p:cNvPr id="71" name="Oval 70"/>
          <p:cNvSpPr/>
          <p:nvPr/>
        </p:nvSpPr>
        <p:spPr>
          <a:xfrm>
            <a:off x="7612388" y="202404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7542384" y="208993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7476496" y="216142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7410607" y="223143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7205273" y="243469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7130598" y="250058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7064711" y="257251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6998822" y="264252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6929380" y="270840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6859376" y="277429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6793488" y="284579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509441" y="199749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7439437" y="206338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7373549" y="21348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7307659" y="220488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7238218" y="227077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7102326" y="240815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7027651" y="247403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6961764" y="254597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6895875" y="2615974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6826433" y="268186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6756429" y="274774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7480616" y="189832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7410612" y="196420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7344723" y="2035704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278834" y="210570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7209393" y="2171592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7139389" y="223747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7073500" y="230897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6998825" y="237486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6932938" y="2446795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6867049" y="251679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6797608" y="258268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6727604" y="264856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6661715" y="272006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7374108" y="18717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7304104" y="193766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7238216" y="200916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7172326" y="207916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7102885" y="214505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7032881" y="221093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6966992" y="228243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6892317" y="234832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6826431" y="242025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6760541" y="249025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6691100" y="25561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6621096" y="262202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8515890" y="1634689"/>
            <a:ext cx="94710" cy="17150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8360729" y="3279434"/>
            <a:ext cx="131772" cy="525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7825406" y="1087013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6455825" y="972912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6480532" y="3827959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6006424" y="3656561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7810048" y="3656561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/>
          <p:cNvSpPr/>
          <p:nvPr/>
        </p:nvSpPr>
        <p:spPr>
          <a:xfrm>
            <a:off x="7341165" y="229731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7271161" y="23632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7168214" y="2336656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0" y="2481364"/>
            <a:ext cx="6627454" cy="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4690351" y="2380140"/>
            <a:ext cx="1191202" cy="186088"/>
            <a:chOff x="646418" y="4892827"/>
            <a:chExt cx="1191202" cy="186088"/>
          </a:xfrm>
        </p:grpSpPr>
        <p:sp>
          <p:nvSpPr>
            <p:cNvPr id="139" name="Oval 138"/>
            <p:cNvSpPr/>
            <p:nvPr/>
          </p:nvSpPr>
          <p:spPr>
            <a:xfrm>
              <a:off x="1784640" y="494962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646418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819084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734317" y="4896798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985970" y="489348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776701" y="502593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1197890" y="491959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091930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1471333" y="49250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1356829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615105" y="489282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1555503" y="498309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01200" y="5008033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72437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1303849" y="493011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94888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4438180" y="589377"/>
            <a:ext cx="96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Xe gas</a:t>
            </a:r>
            <a:endParaRPr 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4255487" y="3008474"/>
            <a:ext cx="510628" cy="2272630"/>
            <a:chOff x="801688" y="5463978"/>
            <a:chExt cx="510628" cy="2272630"/>
          </a:xfrm>
        </p:grpSpPr>
        <p:sp>
          <p:nvSpPr>
            <p:cNvPr id="125" name="Rectangle 124"/>
            <p:cNvSpPr/>
            <p:nvPr/>
          </p:nvSpPr>
          <p:spPr>
            <a:xfrm>
              <a:off x="1004237" y="5946823"/>
              <a:ext cx="105050" cy="53695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801688" y="5463978"/>
              <a:ext cx="510628" cy="570167"/>
            </a:xfrm>
            <a:custGeom>
              <a:avLst/>
              <a:gdLst>
                <a:gd name="connsiteX0" fmla="*/ 0 w 666750"/>
                <a:gd name="connsiteY0" fmla="*/ 0 h 800100"/>
                <a:gd name="connsiteX1" fmla="*/ 666750 w 666750"/>
                <a:gd name="connsiteY1" fmla="*/ 0 h 800100"/>
                <a:gd name="connsiteX2" fmla="*/ 666750 w 666750"/>
                <a:gd name="connsiteY2" fmla="*/ 800100 h 800100"/>
                <a:gd name="connsiteX3" fmla="*/ 9525 w 666750"/>
                <a:gd name="connsiteY3" fmla="*/ 800100 h 800100"/>
                <a:gd name="connsiteX4" fmla="*/ 9525 w 666750"/>
                <a:gd name="connsiteY4" fmla="*/ 619125 h 800100"/>
                <a:gd name="connsiteX5" fmla="*/ 390525 w 666750"/>
                <a:gd name="connsiteY5" fmla="*/ 619125 h 800100"/>
                <a:gd name="connsiteX6" fmla="*/ 485775 w 666750"/>
                <a:gd name="connsiteY6" fmla="*/ 523875 h 800100"/>
                <a:gd name="connsiteX7" fmla="*/ 485775 w 666750"/>
                <a:gd name="connsiteY7" fmla="*/ 295275 h 800100"/>
                <a:gd name="connsiteX8" fmla="*/ 390525 w 666750"/>
                <a:gd name="connsiteY8" fmla="*/ 200025 h 800100"/>
                <a:gd name="connsiteX9" fmla="*/ 9525 w 666750"/>
                <a:gd name="connsiteY9" fmla="*/ 200025 h 800100"/>
                <a:gd name="connsiteX10" fmla="*/ 0 w 666750"/>
                <a:gd name="connsiteY10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0" h="800100">
                  <a:moveTo>
                    <a:pt x="0" y="0"/>
                  </a:moveTo>
                  <a:lnTo>
                    <a:pt x="666750" y="0"/>
                  </a:lnTo>
                  <a:lnTo>
                    <a:pt x="666750" y="800100"/>
                  </a:lnTo>
                  <a:lnTo>
                    <a:pt x="9525" y="800100"/>
                  </a:lnTo>
                  <a:lnTo>
                    <a:pt x="9525" y="619125"/>
                  </a:lnTo>
                  <a:lnTo>
                    <a:pt x="390525" y="619125"/>
                  </a:lnTo>
                  <a:lnTo>
                    <a:pt x="485775" y="523875"/>
                  </a:lnTo>
                  <a:lnTo>
                    <a:pt x="485775" y="295275"/>
                  </a:lnTo>
                  <a:lnTo>
                    <a:pt x="390525" y="200025"/>
                  </a:lnTo>
                  <a:lnTo>
                    <a:pt x="9525" y="20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68" name="Double Wave 167"/>
            <p:cNvSpPr/>
            <p:nvPr/>
          </p:nvSpPr>
          <p:spPr>
            <a:xfrm rot="5400000">
              <a:off x="977987" y="640072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Double Wave 168"/>
            <p:cNvSpPr/>
            <p:nvPr/>
          </p:nvSpPr>
          <p:spPr>
            <a:xfrm rot="5400000">
              <a:off x="977087" y="654863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24611" y="7173235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994285" y="7222524"/>
              <a:ext cx="105050" cy="514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967482" y="7468127"/>
              <a:ext cx="168847" cy="2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Double Wave 172"/>
            <p:cNvSpPr/>
            <p:nvPr/>
          </p:nvSpPr>
          <p:spPr>
            <a:xfrm rot="5400000">
              <a:off x="981283" y="6250252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929227" y="6254523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032879" y="2589728"/>
            <a:ext cx="13278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Sapphire Window (11-50 K)</a:t>
            </a:r>
            <a:endParaRPr lang="en-US" sz="2200" dirty="0"/>
          </a:p>
        </p:txBody>
      </p:sp>
      <p:sp>
        <p:nvSpPr>
          <p:cNvPr id="162" name="Rectangle 161"/>
          <p:cNvSpPr/>
          <p:nvPr/>
        </p:nvSpPr>
        <p:spPr>
          <a:xfrm rot="2578900">
            <a:off x="5828573" y="1315632"/>
            <a:ext cx="379063" cy="2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2700000">
            <a:off x="5140831" y="1506792"/>
            <a:ext cx="160567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2700000">
            <a:off x="5274069" y="1368077"/>
            <a:ext cx="1656919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Arrow Connector 158"/>
          <p:cNvCxnSpPr/>
          <p:nvPr/>
        </p:nvCxnSpPr>
        <p:spPr>
          <a:xfrm>
            <a:off x="5347782" y="788963"/>
            <a:ext cx="1464317" cy="1465831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Double Wave 162"/>
          <p:cNvSpPr/>
          <p:nvPr/>
        </p:nvSpPr>
        <p:spPr>
          <a:xfrm rot="5400000">
            <a:off x="4431786" y="4229891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Double Wave 165"/>
          <p:cNvSpPr/>
          <p:nvPr/>
        </p:nvSpPr>
        <p:spPr>
          <a:xfrm rot="5400000">
            <a:off x="4430886" y="4377801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ouble Wave 184"/>
          <p:cNvSpPr/>
          <p:nvPr/>
        </p:nvSpPr>
        <p:spPr>
          <a:xfrm rot="5400000">
            <a:off x="4430886" y="4528278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6" name="Straight Arrow Connector 185"/>
          <p:cNvCxnSpPr/>
          <p:nvPr/>
        </p:nvCxnSpPr>
        <p:spPr>
          <a:xfrm flipH="1" flipV="1">
            <a:off x="4505285" y="3879350"/>
            <a:ext cx="5516" cy="82347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-417654" y="1687074"/>
            <a:ext cx="2690204" cy="83099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Pulsed Ba</a:t>
            </a:r>
            <a:r>
              <a:rPr lang="en-US" sz="2400" baseline="30000" dirty="0" smtClean="0"/>
              <a:t>+</a:t>
            </a:r>
            <a:endParaRPr lang="en-US" sz="2400" dirty="0" smtClean="0"/>
          </a:p>
          <a:p>
            <a:pPr algn="ctr"/>
            <a:r>
              <a:rPr lang="en-US" sz="2400" dirty="0" smtClean="0"/>
              <a:t>Ion Beam</a:t>
            </a:r>
            <a:endParaRPr lang="en-US" sz="2400" dirty="0"/>
          </a:p>
        </p:txBody>
      </p:sp>
      <p:grpSp>
        <p:nvGrpSpPr>
          <p:cNvPr id="130" name="Group 129"/>
          <p:cNvGrpSpPr/>
          <p:nvPr/>
        </p:nvGrpSpPr>
        <p:grpSpPr>
          <a:xfrm>
            <a:off x="1932998" y="2397828"/>
            <a:ext cx="1191202" cy="186088"/>
            <a:chOff x="646418" y="4892827"/>
            <a:chExt cx="1191202" cy="186088"/>
          </a:xfrm>
        </p:grpSpPr>
        <p:sp>
          <p:nvSpPr>
            <p:cNvPr id="149" name="Oval 148"/>
            <p:cNvSpPr/>
            <p:nvPr/>
          </p:nvSpPr>
          <p:spPr>
            <a:xfrm>
              <a:off x="1784640" y="494962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646418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819084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734317" y="4896798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985970" y="489348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/>
          </p:nvSpPr>
          <p:spPr>
            <a:xfrm>
              <a:off x="776701" y="502593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1197890" y="491959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1091930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1471333" y="49250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1356829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1615105" y="489282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1555503" y="498309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1201200" y="5008033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172437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1303849" y="493011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94888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3" name="Rectangle 192"/>
          <p:cNvSpPr/>
          <p:nvPr/>
        </p:nvSpPr>
        <p:spPr>
          <a:xfrm>
            <a:off x="217904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230858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204569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230858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204569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/>
          <p:cNvSpPr txBox="1"/>
          <p:nvPr/>
        </p:nvSpPr>
        <p:spPr>
          <a:xfrm>
            <a:off x="1111202" y="1252944"/>
            <a:ext cx="2190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Induction Plates</a:t>
            </a:r>
            <a:endParaRPr lang="en-US" sz="2400" dirty="0"/>
          </a:p>
        </p:txBody>
      </p:sp>
      <p:sp>
        <p:nvSpPr>
          <p:cNvPr id="200" name="TextBox 199"/>
          <p:cNvSpPr txBox="1"/>
          <p:nvPr/>
        </p:nvSpPr>
        <p:spPr>
          <a:xfrm>
            <a:off x="2895600" y="0"/>
            <a:ext cx="3222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</a:t>
            </a:r>
            <a:r>
              <a:rPr lang="en-US" sz="3200" baseline="30000" dirty="0" smtClean="0"/>
              <a:t>+</a:t>
            </a:r>
            <a:r>
              <a:rPr lang="en-US" sz="3200" dirty="0" smtClean="0"/>
              <a:t>/Ba Deposition</a:t>
            </a:r>
            <a:endParaRPr lang="en-US" sz="3200" dirty="0"/>
          </a:p>
        </p:txBody>
      </p:sp>
      <p:pic>
        <p:nvPicPr>
          <p:cNvPr id="201" name="Picture 20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51" y="3886200"/>
            <a:ext cx="3095476" cy="2988736"/>
          </a:xfrm>
          <a:prstGeom prst="rect">
            <a:avLst/>
          </a:prstGeom>
        </p:spPr>
      </p:pic>
      <p:cxnSp>
        <p:nvCxnSpPr>
          <p:cNvPr id="202" name="Straight Arrow Connector 201"/>
          <p:cNvCxnSpPr/>
          <p:nvPr/>
        </p:nvCxnSpPr>
        <p:spPr>
          <a:xfrm flipH="1">
            <a:off x="2089771" y="3172048"/>
            <a:ext cx="116539" cy="1414433"/>
          </a:xfrm>
          <a:prstGeom prst="straightConnector1">
            <a:avLst/>
          </a:prstGeom>
          <a:ln w="28575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Rectangle 198"/>
          <p:cNvSpPr/>
          <p:nvPr/>
        </p:nvSpPr>
        <p:spPr>
          <a:xfrm>
            <a:off x="217904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27927" y="5412220"/>
            <a:ext cx="3090030" cy="830997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Induction signal is read out during deposit.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709694" y="4241850"/>
            <a:ext cx="3782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Retract Faraday cup during Ba</a:t>
            </a:r>
            <a:r>
              <a:rPr lang="en-US" sz="2400" baseline="30000" dirty="0" smtClean="0"/>
              <a:t>+</a:t>
            </a:r>
            <a:r>
              <a:rPr lang="en-US" sz="2400" dirty="0" smtClean="0"/>
              <a:t> pulse deposit.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3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0" y="5157257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991638" y="4395451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2123409" y="4395451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177583" y="2587709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516529" y="2587709"/>
            <a:ext cx="131772" cy="6770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0" y="2587709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991638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123409" y="3365987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3111697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3111697" y="4395450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322883" y="2868113"/>
            <a:ext cx="321238" cy="2347511"/>
          </a:xfrm>
          <a:prstGeom prst="rect">
            <a:avLst/>
          </a:prstGeom>
        </p:spPr>
      </p:pic>
      <p:sp>
        <p:nvSpPr>
          <p:cNvPr id="71" name="Oval 70"/>
          <p:cNvSpPr/>
          <p:nvPr/>
        </p:nvSpPr>
        <p:spPr>
          <a:xfrm>
            <a:off x="4768188" y="35247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4698184" y="359062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4632296" y="366212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4566407" y="373212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4361073" y="39353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286398" y="40012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4220511" y="407321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4154622" y="414321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4085180" y="42091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4015176" y="427498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3949288" y="434648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4665241" y="34981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4595237" y="35640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4529349" y="36355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463459" y="370558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4394018" y="377146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4258126" y="390884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4183451" y="397473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117564" y="404666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4051675" y="411667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3982233" y="418255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3912229" y="42484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4636416" y="339901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4566412" y="346490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4500523" y="353640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434634" y="36064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4365193" y="3672288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295189" y="373817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4229300" y="380967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4154625" y="387555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088738" y="3947491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022849" y="401749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3953408" y="408337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3883404" y="414926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817515" y="422076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4529908" y="33724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4459904" y="343836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4394016" y="350985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4328126" y="357986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4258685" y="364574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4188681" y="371163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4122792" y="378313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4048117" y="384901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3982231" y="392095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3916341" y="399095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3846900" y="405683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3776896" y="412272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5671690" y="3135385"/>
            <a:ext cx="94710" cy="17150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516529" y="4780130"/>
            <a:ext cx="131772" cy="525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4981206" y="2587709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3611625" y="2473608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636332" y="5328655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162224" y="5157257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4965848" y="5157257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/>
          <p:cNvSpPr/>
          <p:nvPr/>
        </p:nvSpPr>
        <p:spPr>
          <a:xfrm>
            <a:off x="6653367" y="3783131"/>
            <a:ext cx="3085800" cy="166498"/>
          </a:xfrm>
          <a:prstGeom prst="rect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Isosceles Triangle 136"/>
          <p:cNvSpPr/>
          <p:nvPr/>
        </p:nvSpPr>
        <p:spPr>
          <a:xfrm rot="16200000">
            <a:off x="5427481" y="2725221"/>
            <a:ext cx="153746" cy="2298026"/>
          </a:xfrm>
          <a:prstGeom prst="triangle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hord 134"/>
          <p:cNvSpPr/>
          <p:nvPr/>
        </p:nvSpPr>
        <p:spPr>
          <a:xfrm rot="10800000">
            <a:off x="6366395" y="3228875"/>
            <a:ext cx="373977" cy="1375619"/>
          </a:xfrm>
          <a:prstGeom prst="chord">
            <a:avLst>
              <a:gd name="adj1" fmla="val 5404137"/>
              <a:gd name="adj2" fmla="val 16256210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238999" y="2971800"/>
            <a:ext cx="1600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Tunable Dye Laser</a:t>
            </a:r>
            <a:endParaRPr lang="en-US" sz="2400" dirty="0"/>
          </a:p>
        </p:txBody>
      </p:sp>
      <p:sp>
        <p:nvSpPr>
          <p:cNvPr id="75" name="Oval 74"/>
          <p:cNvSpPr/>
          <p:nvPr/>
        </p:nvSpPr>
        <p:spPr>
          <a:xfrm>
            <a:off x="4496965" y="379801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426961" y="386389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324014" y="3837352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5232361" y="1206453"/>
            <a:ext cx="827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  <a:r>
              <a:rPr lang="en-US" sz="2400" dirty="0" smtClean="0"/>
              <a:t>ilter</a:t>
            </a:r>
            <a:endParaRPr lang="en-US" sz="2400" dirty="0"/>
          </a:p>
        </p:txBody>
      </p:sp>
      <p:sp>
        <p:nvSpPr>
          <p:cNvPr id="121" name="Rectangle 120"/>
          <p:cNvSpPr/>
          <p:nvPr/>
        </p:nvSpPr>
        <p:spPr>
          <a:xfrm>
            <a:off x="3969877" y="0"/>
            <a:ext cx="790632" cy="2151584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Isosceles Triangle 122"/>
          <p:cNvSpPr/>
          <p:nvPr/>
        </p:nvSpPr>
        <p:spPr>
          <a:xfrm rot="10800000">
            <a:off x="3953407" y="2127871"/>
            <a:ext cx="790631" cy="1738220"/>
          </a:xfrm>
          <a:prstGeom prst="triangl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0"/>
                </a:schemeClr>
              </a:gs>
              <a:gs pos="100000">
                <a:schemeClr val="accent6">
                  <a:lumMod val="75000"/>
                  <a:alpha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28703" y="591424"/>
            <a:ext cx="2524731" cy="399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spectrometer/CCD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188679" y="4090424"/>
            <a:ext cx="12087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Sapphire Window (11 K)</a:t>
            </a:r>
            <a:endParaRPr lang="en-US" sz="2200" dirty="0"/>
          </a:p>
        </p:txBody>
      </p:sp>
      <p:sp>
        <p:nvSpPr>
          <p:cNvPr id="162" name="Rectangle 161"/>
          <p:cNvSpPr/>
          <p:nvPr/>
        </p:nvSpPr>
        <p:spPr>
          <a:xfrm rot="2578900">
            <a:off x="2984373" y="2816328"/>
            <a:ext cx="379063" cy="2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2700000">
            <a:off x="1370192" y="2612858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2700000">
            <a:off x="1547171" y="2492261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8" name="Group 187"/>
          <p:cNvGrpSpPr/>
          <p:nvPr/>
        </p:nvGrpSpPr>
        <p:grpSpPr>
          <a:xfrm>
            <a:off x="3611625" y="1533258"/>
            <a:ext cx="1442365" cy="835812"/>
            <a:chOff x="10816586" y="4631011"/>
            <a:chExt cx="1442365" cy="835812"/>
          </a:xfrm>
        </p:grpSpPr>
        <p:sp>
          <p:nvSpPr>
            <p:cNvPr id="189" name="Rectangle 188"/>
            <p:cNvSpPr/>
            <p:nvPr/>
          </p:nvSpPr>
          <p:spPr>
            <a:xfrm>
              <a:off x="10933603" y="4739391"/>
              <a:ext cx="1208330" cy="7274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Isosceles Triangle 189"/>
            <p:cNvSpPr/>
            <p:nvPr/>
          </p:nvSpPr>
          <p:spPr>
            <a:xfrm rot="10800000">
              <a:off x="10816586" y="4631011"/>
              <a:ext cx="1442365" cy="77446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1" name="Rectangle 190"/>
          <p:cNvSpPr/>
          <p:nvPr/>
        </p:nvSpPr>
        <p:spPr>
          <a:xfrm>
            <a:off x="3459825" y="1410274"/>
            <a:ext cx="1743072" cy="118872"/>
          </a:xfrm>
          <a:prstGeom prst="rect">
            <a:avLst/>
          </a:prstGeom>
          <a:solidFill>
            <a:srgbClr val="C0504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92" name="TextBox 191"/>
          <p:cNvSpPr txBox="1"/>
          <p:nvPr/>
        </p:nvSpPr>
        <p:spPr>
          <a:xfrm>
            <a:off x="4891703" y="1774521"/>
            <a:ext cx="271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50 mm Camera Lens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24</a:t>
            </a:fld>
            <a:endParaRPr lang="en-US"/>
          </a:p>
        </p:txBody>
      </p:sp>
      <p:grpSp>
        <p:nvGrpSpPr>
          <p:cNvPr id="126" name="Group 125"/>
          <p:cNvGrpSpPr/>
          <p:nvPr/>
        </p:nvGrpSpPr>
        <p:grpSpPr>
          <a:xfrm>
            <a:off x="1318172" y="3665011"/>
            <a:ext cx="510628" cy="2656849"/>
            <a:chOff x="801688" y="4635929"/>
            <a:chExt cx="510628" cy="2656849"/>
          </a:xfrm>
        </p:grpSpPr>
        <p:sp>
          <p:nvSpPr>
            <p:cNvPr id="130" name="Rectangle 129"/>
            <p:cNvSpPr/>
            <p:nvPr/>
          </p:nvSpPr>
          <p:spPr>
            <a:xfrm>
              <a:off x="1004237" y="5206097"/>
              <a:ext cx="131100" cy="12776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 148"/>
            <p:cNvSpPr/>
            <p:nvPr/>
          </p:nvSpPr>
          <p:spPr>
            <a:xfrm>
              <a:off x="801688" y="4635929"/>
              <a:ext cx="510628" cy="570167"/>
            </a:xfrm>
            <a:custGeom>
              <a:avLst/>
              <a:gdLst>
                <a:gd name="connsiteX0" fmla="*/ 0 w 666750"/>
                <a:gd name="connsiteY0" fmla="*/ 0 h 800100"/>
                <a:gd name="connsiteX1" fmla="*/ 666750 w 666750"/>
                <a:gd name="connsiteY1" fmla="*/ 0 h 800100"/>
                <a:gd name="connsiteX2" fmla="*/ 666750 w 666750"/>
                <a:gd name="connsiteY2" fmla="*/ 800100 h 800100"/>
                <a:gd name="connsiteX3" fmla="*/ 9525 w 666750"/>
                <a:gd name="connsiteY3" fmla="*/ 800100 h 800100"/>
                <a:gd name="connsiteX4" fmla="*/ 9525 w 666750"/>
                <a:gd name="connsiteY4" fmla="*/ 619125 h 800100"/>
                <a:gd name="connsiteX5" fmla="*/ 390525 w 666750"/>
                <a:gd name="connsiteY5" fmla="*/ 619125 h 800100"/>
                <a:gd name="connsiteX6" fmla="*/ 485775 w 666750"/>
                <a:gd name="connsiteY6" fmla="*/ 523875 h 800100"/>
                <a:gd name="connsiteX7" fmla="*/ 485775 w 666750"/>
                <a:gd name="connsiteY7" fmla="*/ 295275 h 800100"/>
                <a:gd name="connsiteX8" fmla="*/ 390525 w 666750"/>
                <a:gd name="connsiteY8" fmla="*/ 200025 h 800100"/>
                <a:gd name="connsiteX9" fmla="*/ 9525 w 666750"/>
                <a:gd name="connsiteY9" fmla="*/ 200025 h 800100"/>
                <a:gd name="connsiteX10" fmla="*/ 0 w 666750"/>
                <a:gd name="connsiteY10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0" h="800100">
                  <a:moveTo>
                    <a:pt x="0" y="0"/>
                  </a:moveTo>
                  <a:lnTo>
                    <a:pt x="666750" y="0"/>
                  </a:lnTo>
                  <a:lnTo>
                    <a:pt x="666750" y="800100"/>
                  </a:lnTo>
                  <a:lnTo>
                    <a:pt x="9525" y="800100"/>
                  </a:lnTo>
                  <a:lnTo>
                    <a:pt x="9525" y="619125"/>
                  </a:lnTo>
                  <a:lnTo>
                    <a:pt x="390525" y="619125"/>
                  </a:lnTo>
                  <a:lnTo>
                    <a:pt x="485775" y="523875"/>
                  </a:lnTo>
                  <a:lnTo>
                    <a:pt x="485775" y="295275"/>
                  </a:lnTo>
                  <a:lnTo>
                    <a:pt x="390525" y="200025"/>
                  </a:lnTo>
                  <a:lnTo>
                    <a:pt x="9525" y="20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56" name="Double Wave 155"/>
            <p:cNvSpPr/>
            <p:nvPr/>
          </p:nvSpPr>
          <p:spPr>
            <a:xfrm rot="5400000">
              <a:off x="977987" y="640072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Double Wave 160"/>
            <p:cNvSpPr/>
            <p:nvPr/>
          </p:nvSpPr>
          <p:spPr>
            <a:xfrm rot="5400000">
              <a:off x="977087" y="654863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924611" y="6729405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994285" y="6778694"/>
              <a:ext cx="105050" cy="514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967482" y="7024297"/>
              <a:ext cx="168847" cy="2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Double Wave 174"/>
            <p:cNvSpPr/>
            <p:nvPr/>
          </p:nvSpPr>
          <p:spPr>
            <a:xfrm rot="5400000">
              <a:off x="981283" y="6250252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929227" y="6254523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 flipH="1" flipV="1">
              <a:off x="1046808" y="6341072"/>
              <a:ext cx="1" cy="35357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948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0" y="5157257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991638" y="4395451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2123409" y="4395451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177583" y="2587709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516529" y="2587709"/>
            <a:ext cx="131772" cy="6770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0" y="2587709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991638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123409" y="3365987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3111697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3111697" y="4395450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322883" y="2868113"/>
            <a:ext cx="321238" cy="2347511"/>
          </a:xfrm>
          <a:prstGeom prst="rect">
            <a:avLst/>
          </a:prstGeom>
        </p:spPr>
      </p:pic>
      <p:sp>
        <p:nvSpPr>
          <p:cNvPr id="71" name="Oval 70"/>
          <p:cNvSpPr/>
          <p:nvPr/>
        </p:nvSpPr>
        <p:spPr>
          <a:xfrm>
            <a:off x="4768188" y="35247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4698184" y="359062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4632296" y="366212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4566407" y="373212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4361073" y="39353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286398" y="40012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4220511" y="407321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4154622" y="414321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4085180" y="42091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4015176" y="427498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3949288" y="434648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4665241" y="34981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4595237" y="35640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4529349" y="36355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463459" y="370558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4394018" y="377146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4258126" y="390884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4183451" y="397473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117564" y="404666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4051675" y="411667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3982233" y="418255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3912229" y="42484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4636416" y="339901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4566412" y="346490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4500523" y="353640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434634" y="36064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4365193" y="3672288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295189" y="373817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4229300" y="380967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4154625" y="387555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088738" y="3947491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022849" y="401749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3953408" y="408337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3883404" y="414926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817515" y="422076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4529908" y="33724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4459904" y="343836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4394016" y="350985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4328126" y="357986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4258685" y="364574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4188681" y="371163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4122792" y="378313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4048117" y="384901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3982231" y="392095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3916341" y="399095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3846900" y="405683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3776896" y="412272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5671690" y="3135385"/>
            <a:ext cx="94710" cy="17150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516529" y="4780130"/>
            <a:ext cx="131772" cy="525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4981206" y="2587709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3611625" y="2473608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636332" y="5328655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162224" y="5157257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4965848" y="5157257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/>
          <p:cNvSpPr/>
          <p:nvPr/>
        </p:nvSpPr>
        <p:spPr>
          <a:xfrm>
            <a:off x="6653367" y="3783131"/>
            <a:ext cx="3085800" cy="166498"/>
          </a:xfrm>
          <a:prstGeom prst="rect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Isosceles Triangle 136"/>
          <p:cNvSpPr/>
          <p:nvPr/>
        </p:nvSpPr>
        <p:spPr>
          <a:xfrm rot="16200000">
            <a:off x="5427481" y="2725221"/>
            <a:ext cx="153746" cy="2298026"/>
          </a:xfrm>
          <a:prstGeom prst="triangle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hord 134"/>
          <p:cNvSpPr/>
          <p:nvPr/>
        </p:nvSpPr>
        <p:spPr>
          <a:xfrm rot="10800000">
            <a:off x="6366395" y="3228875"/>
            <a:ext cx="373977" cy="1375619"/>
          </a:xfrm>
          <a:prstGeom prst="chord">
            <a:avLst>
              <a:gd name="adj1" fmla="val 5404137"/>
              <a:gd name="adj2" fmla="val 16256210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238999" y="2971800"/>
            <a:ext cx="1600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Tunable Dye Laser</a:t>
            </a:r>
            <a:endParaRPr lang="en-US" sz="2400" dirty="0"/>
          </a:p>
        </p:txBody>
      </p:sp>
      <p:sp>
        <p:nvSpPr>
          <p:cNvPr id="75" name="Oval 74"/>
          <p:cNvSpPr/>
          <p:nvPr/>
        </p:nvSpPr>
        <p:spPr>
          <a:xfrm>
            <a:off x="4496965" y="379801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426961" y="386389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324014" y="3837352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5232361" y="1206453"/>
            <a:ext cx="827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  <a:r>
              <a:rPr lang="en-US" sz="2400" dirty="0" smtClean="0"/>
              <a:t>ilter</a:t>
            </a:r>
            <a:endParaRPr lang="en-US" sz="2400" dirty="0"/>
          </a:p>
        </p:txBody>
      </p:sp>
      <p:sp>
        <p:nvSpPr>
          <p:cNvPr id="121" name="Rectangle 120"/>
          <p:cNvSpPr/>
          <p:nvPr/>
        </p:nvSpPr>
        <p:spPr>
          <a:xfrm>
            <a:off x="3969877" y="0"/>
            <a:ext cx="790632" cy="2151584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Isosceles Triangle 122"/>
          <p:cNvSpPr/>
          <p:nvPr/>
        </p:nvSpPr>
        <p:spPr>
          <a:xfrm rot="10800000">
            <a:off x="3953407" y="2127871"/>
            <a:ext cx="790631" cy="1738220"/>
          </a:xfrm>
          <a:prstGeom prst="triangl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0"/>
                </a:schemeClr>
              </a:gs>
              <a:gs pos="100000">
                <a:schemeClr val="accent6">
                  <a:lumMod val="75000"/>
                  <a:alpha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28703" y="591424"/>
            <a:ext cx="2524731" cy="399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spectrometer/CCD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188679" y="4090424"/>
            <a:ext cx="12087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Sapphire Window (11 K)</a:t>
            </a:r>
            <a:endParaRPr lang="en-US" sz="2200" dirty="0"/>
          </a:p>
        </p:txBody>
      </p:sp>
      <p:sp>
        <p:nvSpPr>
          <p:cNvPr id="162" name="Rectangle 161"/>
          <p:cNvSpPr/>
          <p:nvPr/>
        </p:nvSpPr>
        <p:spPr>
          <a:xfrm rot="2578900">
            <a:off x="2984373" y="2816328"/>
            <a:ext cx="379063" cy="2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2700000">
            <a:off x="1370192" y="2612858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2700000">
            <a:off x="1547171" y="2492261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8" name="Group 187"/>
          <p:cNvGrpSpPr/>
          <p:nvPr/>
        </p:nvGrpSpPr>
        <p:grpSpPr>
          <a:xfrm>
            <a:off x="3611625" y="1533258"/>
            <a:ext cx="1442365" cy="835812"/>
            <a:chOff x="10816586" y="4631011"/>
            <a:chExt cx="1442365" cy="835812"/>
          </a:xfrm>
        </p:grpSpPr>
        <p:sp>
          <p:nvSpPr>
            <p:cNvPr id="189" name="Rectangle 188"/>
            <p:cNvSpPr/>
            <p:nvPr/>
          </p:nvSpPr>
          <p:spPr>
            <a:xfrm>
              <a:off x="10933603" y="4739391"/>
              <a:ext cx="1208330" cy="7274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Isosceles Triangle 189"/>
            <p:cNvSpPr/>
            <p:nvPr/>
          </p:nvSpPr>
          <p:spPr>
            <a:xfrm rot="10800000">
              <a:off x="10816586" y="4631011"/>
              <a:ext cx="1442365" cy="77446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1" name="Rectangle 190"/>
          <p:cNvSpPr/>
          <p:nvPr/>
        </p:nvSpPr>
        <p:spPr>
          <a:xfrm>
            <a:off x="3459825" y="1410274"/>
            <a:ext cx="1743072" cy="118872"/>
          </a:xfrm>
          <a:prstGeom prst="rect">
            <a:avLst/>
          </a:prstGeom>
          <a:solidFill>
            <a:srgbClr val="C0504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92" name="TextBox 191"/>
          <p:cNvSpPr txBox="1"/>
          <p:nvPr/>
        </p:nvSpPr>
        <p:spPr>
          <a:xfrm>
            <a:off x="4891703" y="1774521"/>
            <a:ext cx="271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50 mm Camera Lens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5648301" y="5135949"/>
            <a:ext cx="2895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</a:rPr>
              <a:t>Some neutralization of Ba</a:t>
            </a:r>
            <a:r>
              <a:rPr lang="en-US" sz="2400" baseline="30000" dirty="0" smtClean="0">
                <a:solidFill>
                  <a:srgbClr val="C00000"/>
                </a:solidFill>
              </a:rPr>
              <a:t>+</a:t>
            </a:r>
            <a:r>
              <a:rPr lang="en-US" sz="2400" dirty="0" smtClean="0">
                <a:solidFill>
                  <a:srgbClr val="C00000"/>
                </a:solidFill>
              </a:rPr>
              <a:t> in SXe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4724631" y="3981470"/>
            <a:ext cx="1364566" cy="1125416"/>
          </a:xfrm>
          <a:custGeom>
            <a:avLst/>
            <a:gdLst>
              <a:gd name="connsiteX0" fmla="*/ 1364566 w 1364566"/>
              <a:gd name="connsiteY0" fmla="*/ 1125416 h 1125416"/>
              <a:gd name="connsiteX1" fmla="*/ 0 w 1364566"/>
              <a:gd name="connsiteY1" fmla="*/ 0 h 1125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4566" h="1125416">
                <a:moveTo>
                  <a:pt x="1364566" y="1125416"/>
                </a:moveTo>
                <a:cubicBezTo>
                  <a:pt x="1105486" y="729175"/>
                  <a:pt x="846406" y="332935"/>
                  <a:pt x="0" y="0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25</a:t>
            </a:fld>
            <a:endParaRPr lang="en-US"/>
          </a:p>
        </p:txBody>
      </p:sp>
      <p:grpSp>
        <p:nvGrpSpPr>
          <p:cNvPr id="178" name="Group 177"/>
          <p:cNvGrpSpPr/>
          <p:nvPr/>
        </p:nvGrpSpPr>
        <p:grpSpPr>
          <a:xfrm>
            <a:off x="1318172" y="3665011"/>
            <a:ext cx="510628" cy="2656849"/>
            <a:chOff x="801688" y="4635929"/>
            <a:chExt cx="510628" cy="2656849"/>
          </a:xfrm>
        </p:grpSpPr>
        <p:sp>
          <p:nvSpPr>
            <p:cNvPr id="179" name="Rectangle 178"/>
            <p:cNvSpPr/>
            <p:nvPr/>
          </p:nvSpPr>
          <p:spPr>
            <a:xfrm>
              <a:off x="1004237" y="5206097"/>
              <a:ext cx="131100" cy="12776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reeform 179"/>
            <p:cNvSpPr/>
            <p:nvPr/>
          </p:nvSpPr>
          <p:spPr>
            <a:xfrm>
              <a:off x="801688" y="4635929"/>
              <a:ext cx="510628" cy="570167"/>
            </a:xfrm>
            <a:custGeom>
              <a:avLst/>
              <a:gdLst>
                <a:gd name="connsiteX0" fmla="*/ 0 w 666750"/>
                <a:gd name="connsiteY0" fmla="*/ 0 h 800100"/>
                <a:gd name="connsiteX1" fmla="*/ 666750 w 666750"/>
                <a:gd name="connsiteY1" fmla="*/ 0 h 800100"/>
                <a:gd name="connsiteX2" fmla="*/ 666750 w 666750"/>
                <a:gd name="connsiteY2" fmla="*/ 800100 h 800100"/>
                <a:gd name="connsiteX3" fmla="*/ 9525 w 666750"/>
                <a:gd name="connsiteY3" fmla="*/ 800100 h 800100"/>
                <a:gd name="connsiteX4" fmla="*/ 9525 w 666750"/>
                <a:gd name="connsiteY4" fmla="*/ 619125 h 800100"/>
                <a:gd name="connsiteX5" fmla="*/ 390525 w 666750"/>
                <a:gd name="connsiteY5" fmla="*/ 619125 h 800100"/>
                <a:gd name="connsiteX6" fmla="*/ 485775 w 666750"/>
                <a:gd name="connsiteY6" fmla="*/ 523875 h 800100"/>
                <a:gd name="connsiteX7" fmla="*/ 485775 w 666750"/>
                <a:gd name="connsiteY7" fmla="*/ 295275 h 800100"/>
                <a:gd name="connsiteX8" fmla="*/ 390525 w 666750"/>
                <a:gd name="connsiteY8" fmla="*/ 200025 h 800100"/>
                <a:gd name="connsiteX9" fmla="*/ 9525 w 666750"/>
                <a:gd name="connsiteY9" fmla="*/ 200025 h 800100"/>
                <a:gd name="connsiteX10" fmla="*/ 0 w 666750"/>
                <a:gd name="connsiteY10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0" h="800100">
                  <a:moveTo>
                    <a:pt x="0" y="0"/>
                  </a:moveTo>
                  <a:lnTo>
                    <a:pt x="666750" y="0"/>
                  </a:lnTo>
                  <a:lnTo>
                    <a:pt x="666750" y="800100"/>
                  </a:lnTo>
                  <a:lnTo>
                    <a:pt x="9525" y="800100"/>
                  </a:lnTo>
                  <a:lnTo>
                    <a:pt x="9525" y="619125"/>
                  </a:lnTo>
                  <a:lnTo>
                    <a:pt x="390525" y="619125"/>
                  </a:lnTo>
                  <a:lnTo>
                    <a:pt x="485775" y="523875"/>
                  </a:lnTo>
                  <a:lnTo>
                    <a:pt x="485775" y="295275"/>
                  </a:lnTo>
                  <a:lnTo>
                    <a:pt x="390525" y="200025"/>
                  </a:lnTo>
                  <a:lnTo>
                    <a:pt x="9525" y="20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81" name="Double Wave 180"/>
            <p:cNvSpPr/>
            <p:nvPr/>
          </p:nvSpPr>
          <p:spPr>
            <a:xfrm rot="5400000">
              <a:off x="977987" y="640072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Double Wave 181"/>
            <p:cNvSpPr/>
            <p:nvPr/>
          </p:nvSpPr>
          <p:spPr>
            <a:xfrm rot="5400000">
              <a:off x="977087" y="654863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924611" y="6729405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994285" y="6778694"/>
              <a:ext cx="105050" cy="514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967482" y="7024297"/>
              <a:ext cx="168847" cy="2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Double Wave 193"/>
            <p:cNvSpPr/>
            <p:nvPr/>
          </p:nvSpPr>
          <p:spPr>
            <a:xfrm rot="5400000">
              <a:off x="981283" y="6250252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929227" y="6254523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Arrow Connector 195"/>
            <p:cNvCxnSpPr/>
            <p:nvPr/>
          </p:nvCxnSpPr>
          <p:spPr>
            <a:xfrm flipH="1" flipV="1">
              <a:off x="1046808" y="6341072"/>
              <a:ext cx="1" cy="35357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8661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0" y="5157257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991638" y="4395451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2123409" y="4395451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177583" y="2587709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516529" y="2587709"/>
            <a:ext cx="131772" cy="6770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0" y="2587709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991638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123409" y="3365987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3111697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3111697" y="4395450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322883" y="2868113"/>
            <a:ext cx="321238" cy="2347511"/>
          </a:xfrm>
          <a:prstGeom prst="rect">
            <a:avLst/>
          </a:prstGeom>
        </p:spPr>
      </p:pic>
      <p:sp>
        <p:nvSpPr>
          <p:cNvPr id="71" name="Oval 70"/>
          <p:cNvSpPr/>
          <p:nvPr/>
        </p:nvSpPr>
        <p:spPr>
          <a:xfrm>
            <a:off x="4768188" y="35247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4698184" y="359062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4632296" y="366212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4566407" y="373212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4361073" y="39353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286398" y="40012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4220511" y="407321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4154622" y="414321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4085180" y="42091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4015176" y="427498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3949288" y="434648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4665241" y="34981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4595237" y="35640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4529349" y="36355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463459" y="370558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4394018" y="377146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4258126" y="390884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4183451" y="397473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117564" y="404666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4051675" y="411667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3982233" y="418255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3912229" y="42484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4636416" y="339901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4566412" y="346490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4500523" y="353640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434634" y="36064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4365193" y="3672288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295189" y="373817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4229300" y="380967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4154625" y="387555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088738" y="3947491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022849" y="401749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3953408" y="408337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3883404" y="414926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817515" y="422076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4529908" y="33724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4459904" y="343836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4394016" y="350985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4328126" y="357986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4258685" y="364574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4188681" y="371163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4122792" y="378313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4048117" y="384901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3982231" y="392095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3916341" y="399095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3846900" y="405683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3776896" y="412272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5671690" y="3135385"/>
            <a:ext cx="94710" cy="17150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516529" y="4780130"/>
            <a:ext cx="131772" cy="525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4981206" y="2587709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3611625" y="2473608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636332" y="5328655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162224" y="5157257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4965848" y="5157257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/>
          <p:cNvSpPr/>
          <p:nvPr/>
        </p:nvSpPr>
        <p:spPr>
          <a:xfrm>
            <a:off x="6653367" y="3783131"/>
            <a:ext cx="3085800" cy="166498"/>
          </a:xfrm>
          <a:prstGeom prst="rect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Isosceles Triangle 136"/>
          <p:cNvSpPr/>
          <p:nvPr/>
        </p:nvSpPr>
        <p:spPr>
          <a:xfrm rot="16200000">
            <a:off x="5427481" y="2725221"/>
            <a:ext cx="153746" cy="2298026"/>
          </a:xfrm>
          <a:prstGeom prst="triangle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hord 134"/>
          <p:cNvSpPr/>
          <p:nvPr/>
        </p:nvSpPr>
        <p:spPr>
          <a:xfrm rot="10800000">
            <a:off x="6366395" y="3228875"/>
            <a:ext cx="373977" cy="1375619"/>
          </a:xfrm>
          <a:prstGeom prst="chord">
            <a:avLst>
              <a:gd name="adj1" fmla="val 5404137"/>
              <a:gd name="adj2" fmla="val 16256210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238999" y="2971800"/>
            <a:ext cx="1600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Tunable Dye Laser</a:t>
            </a:r>
            <a:endParaRPr lang="en-US" sz="2400" dirty="0"/>
          </a:p>
        </p:txBody>
      </p:sp>
      <p:sp>
        <p:nvSpPr>
          <p:cNvPr id="75" name="Oval 74"/>
          <p:cNvSpPr/>
          <p:nvPr/>
        </p:nvSpPr>
        <p:spPr>
          <a:xfrm>
            <a:off x="4496965" y="379801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426961" y="386389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324014" y="3837352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5232361" y="1206453"/>
            <a:ext cx="827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  <a:r>
              <a:rPr lang="en-US" sz="2400" dirty="0" smtClean="0"/>
              <a:t>ilter</a:t>
            </a:r>
            <a:endParaRPr lang="en-US" sz="2400" dirty="0"/>
          </a:p>
        </p:txBody>
      </p:sp>
      <p:sp>
        <p:nvSpPr>
          <p:cNvPr id="121" name="Rectangle 120"/>
          <p:cNvSpPr/>
          <p:nvPr/>
        </p:nvSpPr>
        <p:spPr>
          <a:xfrm>
            <a:off x="3969877" y="0"/>
            <a:ext cx="790632" cy="2151584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Isosceles Triangle 122"/>
          <p:cNvSpPr/>
          <p:nvPr/>
        </p:nvSpPr>
        <p:spPr>
          <a:xfrm rot="10800000">
            <a:off x="3953407" y="2127871"/>
            <a:ext cx="790631" cy="1738220"/>
          </a:xfrm>
          <a:prstGeom prst="triangl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0"/>
                </a:schemeClr>
              </a:gs>
              <a:gs pos="100000">
                <a:schemeClr val="accent6">
                  <a:lumMod val="75000"/>
                  <a:alpha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28703" y="591424"/>
            <a:ext cx="2524731" cy="399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spectrometer/CCD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188679" y="4090424"/>
            <a:ext cx="12087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Sapphire Window (11 K)</a:t>
            </a:r>
            <a:endParaRPr lang="en-US" sz="2200" dirty="0"/>
          </a:p>
        </p:txBody>
      </p:sp>
      <p:sp>
        <p:nvSpPr>
          <p:cNvPr id="162" name="Rectangle 161"/>
          <p:cNvSpPr/>
          <p:nvPr/>
        </p:nvSpPr>
        <p:spPr>
          <a:xfrm rot="2578900">
            <a:off x="2984373" y="2816328"/>
            <a:ext cx="379063" cy="2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2700000">
            <a:off x="1370192" y="2612858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2700000">
            <a:off x="1547171" y="2492261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8" name="Group 187"/>
          <p:cNvGrpSpPr/>
          <p:nvPr/>
        </p:nvGrpSpPr>
        <p:grpSpPr>
          <a:xfrm>
            <a:off x="3611625" y="1533258"/>
            <a:ext cx="1442365" cy="835812"/>
            <a:chOff x="10816586" y="4631011"/>
            <a:chExt cx="1442365" cy="835812"/>
          </a:xfrm>
        </p:grpSpPr>
        <p:sp>
          <p:nvSpPr>
            <p:cNvPr id="189" name="Rectangle 188"/>
            <p:cNvSpPr/>
            <p:nvPr/>
          </p:nvSpPr>
          <p:spPr>
            <a:xfrm>
              <a:off x="10933603" y="4739391"/>
              <a:ext cx="1208330" cy="7274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Isosceles Triangle 189"/>
            <p:cNvSpPr/>
            <p:nvPr/>
          </p:nvSpPr>
          <p:spPr>
            <a:xfrm rot="10800000">
              <a:off x="10816586" y="4631011"/>
              <a:ext cx="1442365" cy="77446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1" name="Rectangle 190"/>
          <p:cNvSpPr/>
          <p:nvPr/>
        </p:nvSpPr>
        <p:spPr>
          <a:xfrm>
            <a:off x="3459825" y="1410274"/>
            <a:ext cx="1743072" cy="118872"/>
          </a:xfrm>
          <a:prstGeom prst="rect">
            <a:avLst/>
          </a:prstGeom>
          <a:solidFill>
            <a:srgbClr val="C0504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92" name="TextBox 191"/>
          <p:cNvSpPr txBox="1"/>
          <p:nvPr/>
        </p:nvSpPr>
        <p:spPr>
          <a:xfrm>
            <a:off x="4891703" y="1774521"/>
            <a:ext cx="271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50 mm Camera Lens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5648301" y="5135949"/>
            <a:ext cx="2895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</a:rPr>
              <a:t>Some neutralization of Ba</a:t>
            </a:r>
            <a:r>
              <a:rPr lang="en-US" sz="2400" baseline="30000" dirty="0" smtClean="0">
                <a:solidFill>
                  <a:srgbClr val="C00000"/>
                </a:solidFill>
              </a:rPr>
              <a:t>+</a:t>
            </a:r>
            <a:r>
              <a:rPr lang="en-US" sz="2400" dirty="0" smtClean="0">
                <a:solidFill>
                  <a:srgbClr val="C00000"/>
                </a:solidFill>
              </a:rPr>
              <a:t> in SXe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4724631" y="3981470"/>
            <a:ext cx="1364566" cy="1125416"/>
          </a:xfrm>
          <a:custGeom>
            <a:avLst/>
            <a:gdLst>
              <a:gd name="connsiteX0" fmla="*/ 1364566 w 1364566"/>
              <a:gd name="connsiteY0" fmla="*/ 1125416 h 1125416"/>
              <a:gd name="connsiteX1" fmla="*/ 0 w 1364566"/>
              <a:gd name="connsiteY1" fmla="*/ 0 h 1125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4566" h="1125416">
                <a:moveTo>
                  <a:pt x="1364566" y="1125416"/>
                </a:moveTo>
                <a:cubicBezTo>
                  <a:pt x="1105486" y="729175"/>
                  <a:pt x="846406" y="332935"/>
                  <a:pt x="0" y="0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33165" y="6059265"/>
            <a:ext cx="6600910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0000FF"/>
                </a:solidFill>
              </a:rPr>
              <a:t>Samples are evaporated by heating sapphire window to 100 K</a:t>
            </a:r>
            <a:endParaRPr lang="en-US" sz="2000" i="1" dirty="0">
              <a:solidFill>
                <a:srgbClr val="0000FF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26</a:t>
            </a:fld>
            <a:endParaRPr lang="en-US"/>
          </a:p>
        </p:txBody>
      </p:sp>
      <p:grpSp>
        <p:nvGrpSpPr>
          <p:cNvPr id="126" name="Group 125"/>
          <p:cNvGrpSpPr/>
          <p:nvPr/>
        </p:nvGrpSpPr>
        <p:grpSpPr>
          <a:xfrm>
            <a:off x="1318172" y="3665011"/>
            <a:ext cx="510628" cy="2656849"/>
            <a:chOff x="801688" y="4635929"/>
            <a:chExt cx="510628" cy="2656849"/>
          </a:xfrm>
        </p:grpSpPr>
        <p:sp>
          <p:nvSpPr>
            <p:cNvPr id="130" name="Rectangle 129"/>
            <p:cNvSpPr/>
            <p:nvPr/>
          </p:nvSpPr>
          <p:spPr>
            <a:xfrm>
              <a:off x="1004237" y="5206097"/>
              <a:ext cx="131100" cy="12776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 148"/>
            <p:cNvSpPr/>
            <p:nvPr/>
          </p:nvSpPr>
          <p:spPr>
            <a:xfrm>
              <a:off x="801688" y="4635929"/>
              <a:ext cx="510628" cy="570167"/>
            </a:xfrm>
            <a:custGeom>
              <a:avLst/>
              <a:gdLst>
                <a:gd name="connsiteX0" fmla="*/ 0 w 666750"/>
                <a:gd name="connsiteY0" fmla="*/ 0 h 800100"/>
                <a:gd name="connsiteX1" fmla="*/ 666750 w 666750"/>
                <a:gd name="connsiteY1" fmla="*/ 0 h 800100"/>
                <a:gd name="connsiteX2" fmla="*/ 666750 w 666750"/>
                <a:gd name="connsiteY2" fmla="*/ 800100 h 800100"/>
                <a:gd name="connsiteX3" fmla="*/ 9525 w 666750"/>
                <a:gd name="connsiteY3" fmla="*/ 800100 h 800100"/>
                <a:gd name="connsiteX4" fmla="*/ 9525 w 666750"/>
                <a:gd name="connsiteY4" fmla="*/ 619125 h 800100"/>
                <a:gd name="connsiteX5" fmla="*/ 390525 w 666750"/>
                <a:gd name="connsiteY5" fmla="*/ 619125 h 800100"/>
                <a:gd name="connsiteX6" fmla="*/ 485775 w 666750"/>
                <a:gd name="connsiteY6" fmla="*/ 523875 h 800100"/>
                <a:gd name="connsiteX7" fmla="*/ 485775 w 666750"/>
                <a:gd name="connsiteY7" fmla="*/ 295275 h 800100"/>
                <a:gd name="connsiteX8" fmla="*/ 390525 w 666750"/>
                <a:gd name="connsiteY8" fmla="*/ 200025 h 800100"/>
                <a:gd name="connsiteX9" fmla="*/ 9525 w 666750"/>
                <a:gd name="connsiteY9" fmla="*/ 200025 h 800100"/>
                <a:gd name="connsiteX10" fmla="*/ 0 w 666750"/>
                <a:gd name="connsiteY10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0" h="800100">
                  <a:moveTo>
                    <a:pt x="0" y="0"/>
                  </a:moveTo>
                  <a:lnTo>
                    <a:pt x="666750" y="0"/>
                  </a:lnTo>
                  <a:lnTo>
                    <a:pt x="666750" y="800100"/>
                  </a:lnTo>
                  <a:lnTo>
                    <a:pt x="9525" y="800100"/>
                  </a:lnTo>
                  <a:lnTo>
                    <a:pt x="9525" y="619125"/>
                  </a:lnTo>
                  <a:lnTo>
                    <a:pt x="390525" y="619125"/>
                  </a:lnTo>
                  <a:lnTo>
                    <a:pt x="485775" y="523875"/>
                  </a:lnTo>
                  <a:lnTo>
                    <a:pt x="485775" y="295275"/>
                  </a:lnTo>
                  <a:lnTo>
                    <a:pt x="390525" y="200025"/>
                  </a:lnTo>
                  <a:lnTo>
                    <a:pt x="9525" y="20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56" name="Double Wave 155"/>
            <p:cNvSpPr/>
            <p:nvPr/>
          </p:nvSpPr>
          <p:spPr>
            <a:xfrm rot="5400000">
              <a:off x="977987" y="640072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Double Wave 160"/>
            <p:cNvSpPr/>
            <p:nvPr/>
          </p:nvSpPr>
          <p:spPr>
            <a:xfrm rot="5400000">
              <a:off x="977087" y="654863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924611" y="6729405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994285" y="6778694"/>
              <a:ext cx="105050" cy="514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967482" y="7024297"/>
              <a:ext cx="168847" cy="2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Double Wave 174"/>
            <p:cNvSpPr/>
            <p:nvPr/>
          </p:nvSpPr>
          <p:spPr>
            <a:xfrm rot="5400000">
              <a:off x="981283" y="6250252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929227" y="6254523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 flipH="1" flipV="1">
              <a:off x="1046808" y="6341072"/>
              <a:ext cx="1" cy="35357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266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0" y="0"/>
            <a:ext cx="6607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Imaging Ba in SXe on Cold Sapphire Window</a:t>
            </a:r>
            <a:endParaRPr lang="en-US" sz="2800" b="1" i="1" dirty="0"/>
          </a:p>
        </p:txBody>
      </p:sp>
      <p:pic>
        <p:nvPicPr>
          <p:cNvPr id="296" name="Picture 29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05621"/>
            <a:ext cx="3908713" cy="2172396"/>
          </a:xfrm>
          <a:prstGeom prst="rect">
            <a:avLst/>
          </a:prstGeom>
          <a:ln w="22225">
            <a:solidFill>
              <a:schemeClr val="tx1"/>
            </a:solidFill>
            <a:prstDash val="sysDash"/>
          </a:ln>
        </p:spPr>
      </p:pic>
      <p:sp>
        <p:nvSpPr>
          <p:cNvPr id="380" name="TextBox 379"/>
          <p:cNvSpPr txBox="1"/>
          <p:nvPr/>
        </p:nvSpPr>
        <p:spPr>
          <a:xfrm>
            <a:off x="1676400" y="3672689"/>
            <a:ext cx="1354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Sapphire Window</a:t>
            </a:r>
            <a:endParaRPr lang="en-US" sz="2400" dirty="0"/>
          </a:p>
        </p:txBody>
      </p:sp>
      <p:sp>
        <p:nvSpPr>
          <p:cNvPr id="381" name="TextBox 380"/>
          <p:cNvSpPr txBox="1"/>
          <p:nvPr/>
        </p:nvSpPr>
        <p:spPr>
          <a:xfrm>
            <a:off x="914400" y="3612759"/>
            <a:ext cx="632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SXe</a:t>
            </a:r>
            <a:endParaRPr lang="en-US" sz="2400" dirty="0"/>
          </a:p>
        </p:txBody>
      </p:sp>
      <p:sp>
        <p:nvSpPr>
          <p:cNvPr id="382" name="TextBox 381"/>
          <p:cNvSpPr txBox="1"/>
          <p:nvPr/>
        </p:nvSpPr>
        <p:spPr>
          <a:xfrm>
            <a:off x="6236780" y="2097757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Laser</a:t>
            </a:r>
            <a:endParaRPr lang="en-US" sz="2400" dirty="0"/>
          </a:p>
        </p:txBody>
      </p:sp>
      <p:sp>
        <p:nvSpPr>
          <p:cNvPr id="383" name="TextBox 382"/>
          <p:cNvSpPr txBox="1"/>
          <p:nvPr/>
        </p:nvSpPr>
        <p:spPr>
          <a:xfrm>
            <a:off x="1828800" y="2759625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Ba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99" name="TextBox 398"/>
          <p:cNvSpPr txBox="1"/>
          <p:nvPr/>
        </p:nvSpPr>
        <p:spPr>
          <a:xfrm>
            <a:off x="971493" y="1905000"/>
            <a:ext cx="3220562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cross-sectional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side view</a:t>
            </a:r>
            <a:endParaRPr lang="en-US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023619"/>
            <a:ext cx="2971800" cy="5837909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5562600" y="681335"/>
            <a:ext cx="271176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Image is from </a:t>
            </a:r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above</a:t>
            </a:r>
            <a:endParaRPr lang="en-US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800600" y="3178959"/>
            <a:ext cx="381000" cy="3262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674812" y="3626522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Laser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4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2000" y="273875"/>
            <a:ext cx="518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Measuring Xe matrix growth rate using interference fringes: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"/>
          <a:stretch/>
        </p:blipFill>
        <p:spPr>
          <a:xfrm>
            <a:off x="0" y="1524000"/>
            <a:ext cx="7361458" cy="3429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24" b="4412"/>
          <a:stretch/>
        </p:blipFill>
        <p:spPr>
          <a:xfrm>
            <a:off x="6846277" y="0"/>
            <a:ext cx="2297723" cy="2222695"/>
          </a:xfrm>
          <a:prstGeom prst="rect">
            <a:avLst/>
          </a:prstGeom>
        </p:spPr>
      </p:pic>
      <p:sp>
        <p:nvSpPr>
          <p:cNvPr id="11" name="Left Brace 10"/>
          <p:cNvSpPr/>
          <p:nvPr/>
        </p:nvSpPr>
        <p:spPr>
          <a:xfrm rot="16200000">
            <a:off x="2046263" y="4113042"/>
            <a:ext cx="304800" cy="1905000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88587" y="5230838"/>
            <a:ext cx="2420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Xe deposit at 50 K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523690" y="5614070"/>
            <a:ext cx="3675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Deposition rate of ~30 nm/s</a:t>
            </a:r>
            <a:endParaRPr lang="en-US" sz="2400" dirty="0"/>
          </a:p>
        </p:txBody>
      </p:sp>
      <p:sp>
        <p:nvSpPr>
          <p:cNvPr id="15" name="Right Arrow 14"/>
          <p:cNvSpPr/>
          <p:nvPr/>
        </p:nvSpPr>
        <p:spPr>
          <a:xfrm>
            <a:off x="76200" y="5719353"/>
            <a:ext cx="381000" cy="251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6172200" y="3733800"/>
            <a:ext cx="0" cy="133174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495800" y="5253335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Observe same number of fringes when evaporating sample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1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62200" y="76200"/>
            <a:ext cx="5014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Ba and Ba</a:t>
            </a:r>
            <a:r>
              <a:rPr lang="en-US" sz="2800" baseline="30000" dirty="0" smtClean="0"/>
              <a:t>+</a:t>
            </a:r>
            <a:r>
              <a:rPr lang="en-US" sz="2800" dirty="0" smtClean="0"/>
              <a:t> Transitions in Vacuum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7145"/>
            <a:ext cx="9144000" cy="30837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752600"/>
            <a:ext cx="6858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655510" y="1752600"/>
            <a:ext cx="983289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59873" y="1460212"/>
            <a:ext cx="6046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477000" y="1460212"/>
            <a:ext cx="740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</a:t>
            </a:r>
            <a:r>
              <a:rPr lang="en-US" sz="3200" baseline="30000" dirty="0" smtClean="0"/>
              <a:t>+</a:t>
            </a:r>
            <a:endParaRPr lang="en-US" sz="3200" baseline="30000" dirty="0"/>
          </a:p>
        </p:txBody>
      </p:sp>
      <p:sp>
        <p:nvSpPr>
          <p:cNvPr id="9" name="TextBox 8"/>
          <p:cNvSpPr txBox="1"/>
          <p:nvPr/>
        </p:nvSpPr>
        <p:spPr>
          <a:xfrm>
            <a:off x="708462" y="5562600"/>
            <a:ext cx="316755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~1 in 330</a:t>
            </a:r>
            <a:r>
              <a:rPr lang="en-US" dirty="0" smtClean="0"/>
              <a:t> decays from </a:t>
            </a:r>
            <a:r>
              <a:rPr lang="en-US" baseline="30000" dirty="0" smtClean="0"/>
              <a:t>1</a:t>
            </a:r>
            <a:r>
              <a:rPr lang="en-US" dirty="0" smtClean="0"/>
              <a:t>P</a:t>
            </a:r>
            <a:r>
              <a:rPr lang="en-US" baseline="-25000" dirty="0" smtClean="0"/>
              <a:t>1</a:t>
            </a:r>
            <a:r>
              <a:rPr lang="en-US" dirty="0" smtClean="0"/>
              <a:t> state are into metastable D states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66850" y="5536475"/>
            <a:ext cx="316755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~1 in 4</a:t>
            </a:r>
            <a:r>
              <a:rPr lang="en-US" dirty="0" smtClean="0"/>
              <a:t> decays from </a:t>
            </a:r>
            <a:r>
              <a:rPr lang="en-US" baseline="30000" dirty="0" smtClean="0"/>
              <a:t>2</a:t>
            </a:r>
            <a:r>
              <a:rPr lang="en-US" dirty="0" smtClean="0"/>
              <a:t>P</a:t>
            </a:r>
            <a:r>
              <a:rPr lang="en-US" baseline="-25000" dirty="0" smtClean="0"/>
              <a:t>1/2</a:t>
            </a:r>
            <a:r>
              <a:rPr lang="en-US" dirty="0" smtClean="0"/>
              <a:t> state are into metastable D state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10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82552" y="76200"/>
            <a:ext cx="632827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dirty="0" smtClean="0"/>
              <a:t>Neutrinos in the Standard Model</a:t>
            </a:r>
            <a:endParaRPr lang="en-US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270" y="1371600"/>
            <a:ext cx="5144530" cy="390686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80270" y="4267200"/>
            <a:ext cx="3200400" cy="1011261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5859" y="4309056"/>
            <a:ext cx="259080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C00000"/>
                </a:solidFill>
              </a:rPr>
              <a:t>Very small mass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C00000"/>
                </a:solidFill>
              </a:rPr>
              <a:t>Interact only via weak force (and gravity)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92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55" y="2508516"/>
            <a:ext cx="5420255" cy="434948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286000" y="55386"/>
            <a:ext cx="4624065" cy="1468614"/>
            <a:chOff x="165038" y="152261"/>
            <a:chExt cx="4624065" cy="1468614"/>
          </a:xfrm>
        </p:grpSpPr>
        <p:sp>
          <p:nvSpPr>
            <p:cNvPr id="6" name="Oval 5"/>
            <p:cNvSpPr/>
            <p:nvPr/>
          </p:nvSpPr>
          <p:spPr>
            <a:xfrm>
              <a:off x="493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5278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817095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97949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141816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69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2898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893295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05569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218016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9532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659627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2203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98434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412369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7152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35827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9823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060548" y="811194"/>
              <a:ext cx="133742" cy="1337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141816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41236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218016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306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469041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631358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382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545241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707558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311573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473890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87773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550090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63135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1707558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499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5822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822532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98493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1147253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75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73442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898732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106113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1223453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50075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665064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82746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98978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417806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57695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741264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90366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106598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1147253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41780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1223453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312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474478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636795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388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1550678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1712995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1317010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479327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1393210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1555527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163679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171299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75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73479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899101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06150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1223822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41817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1388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1551047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713364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049317" y="277414"/>
              <a:ext cx="27397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Interactions with neighboring host atoms (xenon)</a:t>
              </a:r>
              <a:endParaRPr lang="en-US" sz="2400" dirty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65038" y="152261"/>
              <a:ext cx="4624065" cy="146861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838933" y="1607403"/>
            <a:ext cx="3733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Ba/Xe interaction is different in ground vs. excited state:</a:t>
            </a:r>
            <a:endParaRPr lang="en-US" sz="2400" dirty="0"/>
          </a:p>
        </p:txBody>
      </p:sp>
      <p:sp>
        <p:nvSpPr>
          <p:cNvPr id="86" name="Right Arrow 85"/>
          <p:cNvSpPr/>
          <p:nvPr/>
        </p:nvSpPr>
        <p:spPr>
          <a:xfrm rot="5400000">
            <a:off x="6818003" y="4197319"/>
            <a:ext cx="368361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5380892" y="4683258"/>
            <a:ext cx="3555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Shifts and broadening in absorption (A) and emission (B)</a:t>
            </a:r>
            <a:endParaRPr lang="en-US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395572" y="2415179"/>
            <a:ext cx="37484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Franck-Condon principle:</a:t>
            </a:r>
          </a:p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Strongest excitation occurs to vibrational states whose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</a:rPr>
              <a:t>wavefunctions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 overlap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30</a:t>
            </a:fld>
            <a:endParaRPr lang="en-US"/>
          </a:p>
        </p:txBody>
      </p:sp>
      <p:sp>
        <p:nvSpPr>
          <p:cNvPr id="2" name="Right Brace 1"/>
          <p:cNvSpPr/>
          <p:nvPr/>
        </p:nvSpPr>
        <p:spPr>
          <a:xfrm>
            <a:off x="3901197" y="3200009"/>
            <a:ext cx="134541" cy="1111610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>
            <a:off x="3810000" y="3432648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Vibrational states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74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ontent Placeholder 88"/>
          <p:cNvSpPr>
            <a:spLocks noGrp="1"/>
          </p:cNvSpPr>
          <p:nvPr>
            <p:ph idx="1"/>
          </p:nvPr>
        </p:nvSpPr>
        <p:spPr>
          <a:xfrm>
            <a:off x="4774511" y="2391889"/>
            <a:ext cx="4369489" cy="256111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Excitation and emission are broadened</a:t>
            </a:r>
          </a:p>
          <a:p>
            <a:r>
              <a:rPr lang="en-US" sz="2400" dirty="0" smtClean="0"/>
              <a:t>Excitation is shifted from vacuum wavelength</a:t>
            </a:r>
          </a:p>
          <a:p>
            <a:r>
              <a:rPr lang="en-US" sz="2400" dirty="0" smtClean="0"/>
              <a:t>Emission is shifted from excitation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73"/>
          <a:stretch/>
        </p:blipFill>
        <p:spPr>
          <a:xfrm>
            <a:off x="76200" y="2391889"/>
            <a:ext cx="4675029" cy="3170711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1843082" y="5627930"/>
            <a:ext cx="310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Phys</a:t>
            </a:r>
            <a:r>
              <a:rPr lang="en-US" dirty="0"/>
              <a:t>. Rev. A </a:t>
            </a:r>
            <a:r>
              <a:rPr lang="en-US" b="1" dirty="0"/>
              <a:t>91</a:t>
            </a:r>
            <a:r>
              <a:rPr lang="en-US" dirty="0"/>
              <a:t>, 022505 (2015).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398431" y="2087087"/>
            <a:ext cx="2287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Ba in solid xenon</a:t>
            </a:r>
            <a:endParaRPr lang="en-US" sz="2400" dirty="0"/>
          </a:p>
        </p:txBody>
      </p:sp>
      <p:grpSp>
        <p:nvGrpSpPr>
          <p:cNvPr id="171" name="Group 170"/>
          <p:cNvGrpSpPr/>
          <p:nvPr/>
        </p:nvGrpSpPr>
        <p:grpSpPr>
          <a:xfrm>
            <a:off x="2286000" y="55386"/>
            <a:ext cx="4624065" cy="1468614"/>
            <a:chOff x="165038" y="152261"/>
            <a:chExt cx="4624065" cy="1468614"/>
          </a:xfrm>
        </p:grpSpPr>
        <p:sp>
          <p:nvSpPr>
            <p:cNvPr id="172" name="Oval 171"/>
            <p:cNvSpPr/>
            <p:nvPr/>
          </p:nvSpPr>
          <p:spPr>
            <a:xfrm>
              <a:off x="493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65278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817095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97949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1141816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569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72898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893295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105569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1218016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49532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659627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82203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98434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>
              <a:off x="412369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57152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>
              <a:off x="735827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89823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1060548" y="811194"/>
              <a:ext cx="133742" cy="1337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1141816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41236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1218016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1306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1469041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>
              <a:off x="1631358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1382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>
              <a:off x="1545241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1707558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1311573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>
              <a:off x="1473890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>
              <a:off x="1387773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>
              <a:off x="1550090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163135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>
              <a:off x="1707558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>
              <a:off x="499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/>
            <p:cNvSpPr/>
            <p:nvPr/>
          </p:nvSpPr>
          <p:spPr>
            <a:xfrm>
              <a:off x="65822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822532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98493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1147253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575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>
              <a:off x="73442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898732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106113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1223453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50075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665064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>
              <a:off x="82746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/>
            <p:cNvSpPr/>
            <p:nvPr/>
          </p:nvSpPr>
          <p:spPr>
            <a:xfrm>
              <a:off x="98978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417806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57695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741264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>
              <a:off x="90366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>
              <a:off x="106598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/>
            <p:cNvSpPr/>
            <p:nvPr/>
          </p:nvSpPr>
          <p:spPr>
            <a:xfrm>
              <a:off x="1147253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41780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1223453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1312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1474478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>
              <a:off x="1636795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1388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1550678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1712995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1317010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/>
            <p:cNvSpPr/>
            <p:nvPr/>
          </p:nvSpPr>
          <p:spPr>
            <a:xfrm>
              <a:off x="1479327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/>
            <p:cNvSpPr/>
            <p:nvPr/>
          </p:nvSpPr>
          <p:spPr>
            <a:xfrm>
              <a:off x="1393210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1555527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163679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171299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575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73479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899101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106150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1223822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41817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1388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1551047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1713364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2049317" y="277414"/>
              <a:ext cx="27397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Interactions with neighboring host atoms (xenon)</a:t>
              </a:r>
              <a:endParaRPr lang="en-US" sz="2400" dirty="0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165038" y="152261"/>
              <a:ext cx="4624065" cy="146861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799945" y="2667000"/>
            <a:ext cx="370334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4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ontent Placeholder 88"/>
          <p:cNvSpPr>
            <a:spLocks noGrp="1"/>
          </p:cNvSpPr>
          <p:nvPr>
            <p:ph idx="1"/>
          </p:nvPr>
        </p:nvSpPr>
        <p:spPr>
          <a:xfrm>
            <a:off x="152400" y="3397121"/>
            <a:ext cx="4343400" cy="147967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Non-radiative, e.g. crossing of potential energy curves</a:t>
            </a:r>
          </a:p>
          <a:p>
            <a:r>
              <a:rPr lang="en-US" sz="2400" dirty="0" smtClean="0"/>
              <a:t>Radiative, e.g. parity change</a:t>
            </a:r>
            <a:endParaRPr 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2286000" y="55386"/>
            <a:ext cx="4624065" cy="1468614"/>
            <a:chOff x="165038" y="152261"/>
            <a:chExt cx="4624065" cy="1468614"/>
          </a:xfrm>
        </p:grpSpPr>
        <p:sp>
          <p:nvSpPr>
            <p:cNvPr id="6" name="Oval 5"/>
            <p:cNvSpPr/>
            <p:nvPr/>
          </p:nvSpPr>
          <p:spPr>
            <a:xfrm>
              <a:off x="493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5278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817095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97949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141816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69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2898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893295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05569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218016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9532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659627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2203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98434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412369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7152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35827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9823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060548" y="811194"/>
              <a:ext cx="133742" cy="1337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141816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41236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218016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306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469041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631358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382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545241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707558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311573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473890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87773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550090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63135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1707558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499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5822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822532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98493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1147253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75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73442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898732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106113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1223453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50075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665064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82746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98978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417806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57695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741264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90366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106598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1147253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41780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1223453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312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474478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636795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388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1550678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1712995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1317010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479327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1393210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1555527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163679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171299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75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73479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899101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06150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1223822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41817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1388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1551047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713364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049317" y="277414"/>
              <a:ext cx="27397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Interactions with neighboring host atoms (xenon)</a:t>
              </a:r>
              <a:endParaRPr lang="en-US" sz="2400" dirty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65038" y="152261"/>
              <a:ext cx="4624065" cy="146861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78467" y="2935456"/>
            <a:ext cx="4519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Rate changes:</a:t>
            </a: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46"/>
          <a:stretch/>
        </p:blipFill>
        <p:spPr>
          <a:xfrm>
            <a:off x="4375052" y="2250291"/>
            <a:ext cx="4768948" cy="3083709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4375052" y="2268146"/>
            <a:ext cx="6858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8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148068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307220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471526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633930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796247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224268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383420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547726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710130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872447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149752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314058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476462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638779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66800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225952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390258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714979" y="1734164"/>
            <a:ext cx="133742" cy="1337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796247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066800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872447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961068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123472" y="1336282"/>
            <a:ext cx="133742" cy="1337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285789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199672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361989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966004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128321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042204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204521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285789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361989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153505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312657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476963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229705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388857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553163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715567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877884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1155189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481899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644216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1072237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1231389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395695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1558099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720416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801684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072237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877884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966505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128909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291226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2042705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2205109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367426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971441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2133758" y="2125032"/>
            <a:ext cx="133742" cy="1337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2047641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2209958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2291226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2367426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1230074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1389226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1553532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1715936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1878253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1072606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2043074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2205478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2367795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4419600" y="1143000"/>
            <a:ext cx="4548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Matrix effects (shifts, broadening, and transition rates) can be matrix site dependent.</a:t>
            </a:r>
            <a:endParaRPr lang="en-US" sz="2400" dirty="0"/>
          </a:p>
        </p:txBody>
      </p:sp>
      <p:sp>
        <p:nvSpPr>
          <p:cNvPr id="84" name="TextBox 83"/>
          <p:cNvSpPr txBox="1"/>
          <p:nvPr/>
        </p:nvSpPr>
        <p:spPr>
          <a:xfrm>
            <a:off x="3429000" y="59006"/>
            <a:ext cx="2397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Matrix Sites</a:t>
            </a:r>
            <a:endParaRPr lang="en-US" sz="3600" dirty="0"/>
          </a:p>
        </p:txBody>
      </p:sp>
      <p:sp>
        <p:nvSpPr>
          <p:cNvPr id="86" name="TextBox 85"/>
          <p:cNvSpPr txBox="1"/>
          <p:nvPr/>
        </p:nvSpPr>
        <p:spPr>
          <a:xfrm>
            <a:off x="2853945" y="1512331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Ba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88" name="Straight Arrow Connector 87"/>
          <p:cNvCxnSpPr>
            <a:endCxn id="27" idx="5"/>
          </p:cNvCxnSpPr>
          <p:nvPr/>
        </p:nvCxnSpPr>
        <p:spPr>
          <a:xfrm flipH="1" flipV="1">
            <a:off x="2237628" y="1450438"/>
            <a:ext cx="683411" cy="27749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>
            <a:off x="2237628" y="1801035"/>
            <a:ext cx="639143" cy="37844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endCxn id="22" idx="6"/>
          </p:cNvCxnSpPr>
          <p:nvPr/>
        </p:nvCxnSpPr>
        <p:spPr>
          <a:xfrm flipH="1">
            <a:off x="1848721" y="1772130"/>
            <a:ext cx="1019780" cy="2890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472" y="3952266"/>
            <a:ext cx="4572000" cy="2905734"/>
          </a:xfrm>
          <a:prstGeom prst="rect">
            <a:avLst/>
          </a:prstGeom>
        </p:spPr>
      </p:pic>
      <p:cxnSp>
        <p:nvCxnSpPr>
          <p:cNvPr id="98" name="Straight Arrow Connector 97"/>
          <p:cNvCxnSpPr/>
          <p:nvPr/>
        </p:nvCxnSpPr>
        <p:spPr>
          <a:xfrm>
            <a:off x="5418406" y="3429000"/>
            <a:ext cx="0" cy="75186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5181600" y="3429000"/>
            <a:ext cx="0" cy="9109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5943600" y="3429000"/>
            <a:ext cx="0" cy="235206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3097787" y="2971800"/>
            <a:ext cx="5456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Emission from Ba occupying different sites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9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00200" y="2734270"/>
            <a:ext cx="60885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Part 1:  Spectroscopy</a:t>
            </a:r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32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6715125" cy="47701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90800" y="86380"/>
            <a:ext cx="3879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Emission of Ba in Solid Xe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86519" y="2004582"/>
            <a:ext cx="252113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Peaks observed at:</a:t>
            </a:r>
          </a:p>
          <a:p>
            <a:pPr marL="342900" indent="-342900">
              <a:buAutoNum type="alphaLcParenR"/>
            </a:pPr>
            <a:r>
              <a:rPr lang="en-US" sz="2400" dirty="0" smtClean="0"/>
              <a:t>570 nm</a:t>
            </a:r>
          </a:p>
          <a:p>
            <a:pPr marL="342900" indent="-342900">
              <a:buAutoNum type="alphaLcParenR"/>
            </a:pPr>
            <a:r>
              <a:rPr lang="en-US" sz="2400" dirty="0" smtClean="0"/>
              <a:t>577 nm</a:t>
            </a:r>
          </a:p>
          <a:p>
            <a:pPr marL="342900" indent="-342900">
              <a:buAutoNum type="alphaLcParenR"/>
            </a:pPr>
            <a:r>
              <a:rPr lang="en-US" sz="2400" dirty="0" smtClean="0"/>
              <a:t>591 nm</a:t>
            </a:r>
          </a:p>
          <a:p>
            <a:pPr marL="342900" indent="-342900">
              <a:buAutoNum type="alphaLcParenR"/>
            </a:pPr>
            <a:r>
              <a:rPr lang="en-US" sz="2400" dirty="0" smtClean="0"/>
              <a:t>601 nm</a:t>
            </a:r>
          </a:p>
          <a:p>
            <a:pPr marL="342900" indent="-342900">
              <a:buAutoNum type="alphaLcParenR"/>
            </a:pPr>
            <a:r>
              <a:rPr lang="en-US" sz="2400" dirty="0" smtClean="0"/>
              <a:t>619 nm</a:t>
            </a:r>
          </a:p>
          <a:p>
            <a:pPr marL="342900" indent="-342900">
              <a:buAutoNum type="alphaLcParenR"/>
            </a:pPr>
            <a:r>
              <a:rPr lang="en-US" sz="2400" dirty="0" smtClean="0"/>
              <a:t>670 nm</a:t>
            </a:r>
          </a:p>
          <a:p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362200" y="1665263"/>
            <a:ext cx="6096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32963" y="4419600"/>
            <a:ext cx="356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29634" y="1600200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b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2212" y="1981200"/>
            <a:ext cx="336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c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76442" y="3004856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d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29000" y="4402201"/>
            <a:ext cx="362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91200" y="4419600"/>
            <a:ext cx="293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f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40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762000"/>
            <a:ext cx="7781925" cy="55279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55650" y="86380"/>
            <a:ext cx="5888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Excitation Spectra of Ba Emission Peaks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15043" y="1143000"/>
            <a:ext cx="5334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0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90600"/>
            <a:ext cx="5465897" cy="34667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0" y="106107"/>
            <a:ext cx="4434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Thermal History Dependence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16413" y="642712"/>
            <a:ext cx="5353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Matrix site populations can depend on thermal history: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5676550" y="2442865"/>
            <a:ext cx="3048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19800" y="2057400"/>
            <a:ext cx="3048000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Deposits at higher temperature (50 ± 5 K) result in larger 577-nm and 591-nm.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460376"/>
            <a:ext cx="4267200" cy="239762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5867400" y="5181600"/>
            <a:ext cx="3048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227897" y="5002371"/>
            <a:ext cx="2687503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619-nm signal also higher w/ </a:t>
            </a:r>
            <a:r>
              <a:rPr lang="en-US" dirty="0"/>
              <a:t>50 ± 5 </a:t>
            </a:r>
            <a:r>
              <a:rPr lang="en-US" dirty="0" smtClean="0"/>
              <a:t>K deposit.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583" y="5018782"/>
            <a:ext cx="18162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Images of 619-nm Ba fluorescence in focused laser (discussed later):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1828800" y="4460376"/>
            <a:ext cx="263554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4" name="Rectangle 13"/>
          <p:cNvSpPr/>
          <p:nvPr/>
        </p:nvSpPr>
        <p:spPr>
          <a:xfrm>
            <a:off x="4038600" y="4460376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14600" y="4355730"/>
            <a:ext cx="984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Deposit at 11 K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48200" y="4365810"/>
            <a:ext cx="984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Deposit at 52 K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00800" y="3886200"/>
            <a:ext cx="2483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</a:rPr>
              <a:t>All observation is at 11 K</a:t>
            </a:r>
            <a:endParaRPr lang="en-US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37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565820" y="1572768"/>
            <a:ext cx="784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to ~40 K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5130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333197"/>
            <a:ext cx="4610989" cy="2933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500600"/>
            <a:ext cx="3104063" cy="2205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0" y="86379"/>
            <a:ext cx="1641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Annealing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43000" y="4646023"/>
            <a:ext cx="359568" cy="261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52400" y="2388751"/>
            <a:ext cx="3104063" cy="2205000"/>
            <a:chOff x="152400" y="228600"/>
            <a:chExt cx="3104063" cy="220500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228600"/>
              <a:ext cx="3104063" cy="22050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1190123" y="377621"/>
              <a:ext cx="325772" cy="185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52400" y="274979"/>
            <a:ext cx="3104063" cy="2205000"/>
            <a:chOff x="152400" y="2411849"/>
            <a:chExt cx="3104063" cy="2205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2411849"/>
              <a:ext cx="3104063" cy="22050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176796" y="2538262"/>
              <a:ext cx="325772" cy="2616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 flipH="1">
            <a:off x="3124200" y="1066800"/>
            <a:ext cx="17526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876800" y="1066800"/>
            <a:ext cx="0" cy="141317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124200" y="3502436"/>
            <a:ext cx="12192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123501" y="4907634"/>
            <a:ext cx="2667699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1200" y="3887161"/>
            <a:ext cx="0" cy="1020473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19800" y="1163920"/>
            <a:ext cx="2116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chemeClr val="bg1"/>
                </a:solidFill>
              </a:rPr>
              <a:t>564 nm laser excitation</a:t>
            </a:r>
            <a:endParaRPr lang="en-US" sz="1600" i="1" dirty="0">
              <a:solidFill>
                <a:schemeClr val="bg1"/>
              </a:solidFill>
            </a:endParaRPr>
          </a:p>
        </p:txBody>
      </p:sp>
      <p:sp>
        <p:nvSpPr>
          <p:cNvPr id="31" name="Content Placeholder 30"/>
          <p:cNvSpPr>
            <a:spLocks noGrp="1"/>
          </p:cNvSpPr>
          <p:nvPr>
            <p:ph idx="1"/>
          </p:nvPr>
        </p:nvSpPr>
        <p:spPr>
          <a:xfrm>
            <a:off x="3581400" y="5181600"/>
            <a:ext cx="5105400" cy="13716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Gain in 577-nm and 619-nm peaks after Cycle 1 (to 39 K), with modest loss in 591-nm.</a:t>
            </a:r>
          </a:p>
          <a:p>
            <a:r>
              <a:rPr lang="en-US" sz="1800" dirty="0" smtClean="0"/>
              <a:t>Loss in fluorescence after Cycle 3 (to 48 K).</a:t>
            </a:r>
          </a:p>
          <a:p>
            <a:r>
              <a:rPr lang="en-US" sz="1800" i="1" dirty="0" smtClean="0"/>
              <a:t>Overall, fluorescence is highest at 11 K.</a:t>
            </a:r>
            <a:endParaRPr lang="en-US" sz="1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2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56199" y="0"/>
            <a:ext cx="4471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Bleaching</a:t>
            </a:r>
          </a:p>
          <a:p>
            <a:pPr algn="ctr"/>
            <a:r>
              <a:rPr lang="en-US" sz="2000" dirty="0" smtClean="0">
                <a:solidFill>
                  <a:srgbClr val="0070C0"/>
                </a:solidFill>
              </a:rPr>
              <a:t>Decay of </a:t>
            </a:r>
            <a:r>
              <a:rPr lang="en-US" sz="2000" dirty="0">
                <a:solidFill>
                  <a:srgbClr val="0070C0"/>
                </a:solidFill>
              </a:rPr>
              <a:t>F</a:t>
            </a:r>
            <a:r>
              <a:rPr lang="en-US" sz="2000" dirty="0" smtClean="0">
                <a:solidFill>
                  <a:srgbClr val="0070C0"/>
                </a:solidFill>
              </a:rPr>
              <a:t>luorescence w/ Laser Exposure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4048" y="2209800"/>
            <a:ext cx="9079952" cy="2235627"/>
            <a:chOff x="64048" y="1729663"/>
            <a:chExt cx="9079952" cy="223562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7648" y="1737353"/>
              <a:ext cx="3136352" cy="22279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48000" y="1730362"/>
              <a:ext cx="3136352" cy="22279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48" y="1729663"/>
              <a:ext cx="3136352" cy="222793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1371600" y="1905000"/>
              <a:ext cx="3810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343400" y="1905000"/>
              <a:ext cx="348731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315200" y="1905000"/>
              <a:ext cx="260624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186247" y="1447800"/>
            <a:ext cx="4859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Spectra of Ba in SXe at different moments in time: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44526" y="2015805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8000"/>
                </a:solidFill>
              </a:rPr>
              <a:t>556.9 nm Laser</a:t>
            </a:r>
            <a:endParaRPr lang="en-US" i="1" dirty="0">
              <a:solidFill>
                <a:srgbClr val="008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84057" y="2015805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8000"/>
                </a:solidFill>
              </a:rPr>
              <a:t>562.6 nm Laser</a:t>
            </a:r>
            <a:endParaRPr lang="en-US" i="1" dirty="0">
              <a:solidFill>
                <a:srgbClr val="008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58000" y="2015805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8000"/>
                </a:solidFill>
              </a:rPr>
              <a:t>566.3 nm Laser</a:t>
            </a:r>
            <a:endParaRPr lang="en-US" i="1" dirty="0">
              <a:solidFill>
                <a:srgbClr val="008000"/>
              </a:solidFill>
            </a:endParaRPr>
          </a:p>
        </p:txBody>
      </p:sp>
      <p:sp>
        <p:nvSpPr>
          <p:cNvPr id="17" name="Content Placeholder 30"/>
          <p:cNvSpPr txBox="1">
            <a:spLocks/>
          </p:cNvSpPr>
          <p:nvPr/>
        </p:nvSpPr>
        <p:spPr>
          <a:xfrm>
            <a:off x="971790" y="5105400"/>
            <a:ext cx="8153400" cy="13716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Rapid bleaching in 570-nm, 577-nm, 591-nm peaks.</a:t>
            </a:r>
          </a:p>
          <a:p>
            <a:r>
              <a:rPr lang="en-US" sz="2000" dirty="0" smtClean="0"/>
              <a:t>619-nm and 670-nm peaks </a:t>
            </a:r>
            <a:r>
              <a:rPr lang="en-US" sz="2000" b="1" dirty="0" smtClean="0">
                <a:solidFill>
                  <a:srgbClr val="FF0000"/>
                </a:solidFill>
              </a:rPr>
              <a:t>do not bleach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/>
              <a:t>at this laser intensity</a:t>
            </a: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73906" y="2314771"/>
            <a:ext cx="1446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s exposures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419600" y="2314771"/>
            <a:ext cx="1620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 s exposures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336665" y="2314771"/>
            <a:ext cx="1620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 s exposures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32192" y="1688068"/>
            <a:ext cx="284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70C0"/>
                </a:solidFill>
              </a:rPr>
              <a:t>Every tenth exposure shown</a:t>
            </a:r>
            <a:endParaRPr lang="en-US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68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270" y="1371600"/>
            <a:ext cx="5144530" cy="39068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82552" y="76200"/>
            <a:ext cx="632827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dirty="0" smtClean="0"/>
              <a:t>Neutrinos in the Standard Model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2475470" y="1371600"/>
            <a:ext cx="3505200" cy="2895600"/>
          </a:xfrm>
          <a:prstGeom prst="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475470" y="4267200"/>
            <a:ext cx="3505200" cy="1011261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62410" y="1957520"/>
            <a:ext cx="1813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Charged particles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1408670" y="2326852"/>
            <a:ext cx="304800" cy="3401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99070" y="2667000"/>
            <a:ext cx="1413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0070C0"/>
                </a:solidFill>
              </a:rPr>
              <a:t>Distinct</a:t>
            </a:r>
          </a:p>
          <a:p>
            <a:pPr algn="ctr"/>
            <a:r>
              <a:rPr lang="en-US" i="1" dirty="0" smtClean="0">
                <a:solidFill>
                  <a:srgbClr val="0070C0"/>
                </a:solidFill>
              </a:rPr>
              <a:t>anti-particles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2705" y="4472120"/>
            <a:ext cx="1880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No electric charge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1348965" y="4841452"/>
            <a:ext cx="304800" cy="3401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31227" y="5181600"/>
            <a:ext cx="1629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C00000"/>
                </a:solidFill>
              </a:rPr>
              <a:t>Distinct</a:t>
            </a:r>
          </a:p>
          <a:p>
            <a:pPr algn="ctr"/>
            <a:r>
              <a:rPr lang="en-US" i="1" dirty="0" smtClean="0">
                <a:solidFill>
                  <a:srgbClr val="C00000"/>
                </a:solidFill>
              </a:rPr>
              <a:t>anti-particles??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67001" y="5827931"/>
            <a:ext cx="4191000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Neutrinos could be Majorana particles, where particle = anti-particle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35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" y="4361282"/>
            <a:ext cx="3514725" cy="24967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56199" y="0"/>
            <a:ext cx="4471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Bleaching</a:t>
            </a:r>
          </a:p>
          <a:p>
            <a:pPr algn="ctr"/>
            <a:r>
              <a:rPr lang="en-US" sz="2000" dirty="0" smtClean="0">
                <a:solidFill>
                  <a:srgbClr val="0070C0"/>
                </a:solidFill>
              </a:rPr>
              <a:t>Decay of </a:t>
            </a:r>
            <a:r>
              <a:rPr lang="en-US" sz="2000" dirty="0">
                <a:solidFill>
                  <a:srgbClr val="0070C0"/>
                </a:solidFill>
              </a:rPr>
              <a:t>F</a:t>
            </a:r>
            <a:r>
              <a:rPr lang="en-US" sz="2000" dirty="0" smtClean="0">
                <a:solidFill>
                  <a:srgbClr val="0070C0"/>
                </a:solidFill>
              </a:rPr>
              <a:t>luorescence w/ Laser Exposure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83078" y="757866"/>
            <a:ext cx="3898352" cy="2769231"/>
            <a:chOff x="64048" y="2209800"/>
            <a:chExt cx="3136352" cy="222793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48" y="2209800"/>
              <a:ext cx="3136352" cy="2227937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371600" y="2385137"/>
              <a:ext cx="3810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Left Brace 6"/>
          <p:cNvSpPr/>
          <p:nvPr/>
        </p:nvSpPr>
        <p:spPr>
          <a:xfrm rot="16200000">
            <a:off x="1121412" y="2840989"/>
            <a:ext cx="251286" cy="1122509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0069" y="3527887"/>
            <a:ext cx="36961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Bleaching is an </a:t>
            </a:r>
            <a:r>
              <a:rPr lang="en-US" dirty="0">
                <a:solidFill>
                  <a:srgbClr val="C00000"/>
                </a:solidFill>
              </a:rPr>
              <a:t>o</a:t>
            </a:r>
            <a:r>
              <a:rPr lang="en-US" dirty="0" smtClean="0">
                <a:solidFill>
                  <a:srgbClr val="C00000"/>
                </a:solidFill>
              </a:rPr>
              <a:t>bstacle for observing single atoms in these matrix sites:  </a:t>
            </a:r>
            <a:r>
              <a:rPr lang="en-US" i="1" dirty="0" smtClean="0">
                <a:solidFill>
                  <a:srgbClr val="C00000"/>
                </a:solidFill>
              </a:rPr>
              <a:t>need more photons/atom.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19600" y="1544097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causes bleaching?</a:t>
            </a:r>
          </a:p>
          <a:p>
            <a:r>
              <a:rPr lang="en-US" i="1" dirty="0" smtClean="0"/>
              <a:t>Likely:</a:t>
            </a:r>
            <a:r>
              <a:rPr lang="en-US" dirty="0" smtClean="0"/>
              <a:t>  optical pumping into metastable states, as in Ba in vacuum: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30" r="47890"/>
          <a:stretch/>
        </p:blipFill>
        <p:spPr>
          <a:xfrm>
            <a:off x="4443190" y="2527005"/>
            <a:ext cx="4052924" cy="2244413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6469652" y="2464499"/>
            <a:ext cx="693148" cy="1421701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840448" y="5297269"/>
            <a:ext cx="411480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Re-pumping with IR lasers may be required for continued fluorescence cycle w/ these peaks.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40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66800" y="4572000"/>
            <a:ext cx="180255" cy="264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719291" y="6629400"/>
            <a:ext cx="96821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/>
              <a:t># Excitations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1244909" y="4572000"/>
            <a:ext cx="2220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591-nm fluorescence,</a:t>
            </a:r>
          </a:p>
          <a:p>
            <a:r>
              <a:rPr lang="en-US" dirty="0" smtClean="0"/>
              <a:t>562.6 nm laser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3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11049" y="0"/>
            <a:ext cx="3962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Bleaching of 619-nm Peak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586" y="1529751"/>
            <a:ext cx="3557812" cy="345054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94556" y="1187683"/>
            <a:ext cx="4862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619-nm fluorescence counts from a focused laser: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6036912" y="4405144"/>
            <a:ext cx="375042" cy="375042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403398" y="4005778"/>
            <a:ext cx="2512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Much higher excitation rate due to focused laser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75395" y="4786144"/>
            <a:ext cx="1300933" cy="35434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# Excitations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143000" y="5257800"/>
            <a:ext cx="731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Though some bleaching is observed with the higher 0.61 mW laser power, </a:t>
            </a:r>
            <a:r>
              <a:rPr lang="en-US" dirty="0" smtClean="0">
                <a:solidFill>
                  <a:srgbClr val="C00000"/>
                </a:solidFill>
              </a:rPr>
              <a:t>the long-lasting 619-nm fluorescence is intriguing for single-atom detection w/o the need for re-pump lasers…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39" y="1752600"/>
            <a:ext cx="1728572" cy="7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5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34280" y="0"/>
            <a:ext cx="5515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Blue Excitation:  Candidate Ba</a:t>
            </a:r>
            <a:r>
              <a:rPr lang="en-US" sz="2800" baseline="30000" dirty="0" smtClean="0">
                <a:solidFill>
                  <a:srgbClr val="0070C0"/>
                </a:solidFill>
              </a:rPr>
              <a:t>+</a:t>
            </a:r>
            <a:r>
              <a:rPr lang="en-US" sz="2800" dirty="0" smtClean="0">
                <a:solidFill>
                  <a:srgbClr val="0070C0"/>
                </a:solidFill>
              </a:rPr>
              <a:t> Lines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4" t="11710"/>
          <a:stretch/>
        </p:blipFill>
        <p:spPr>
          <a:xfrm>
            <a:off x="702577" y="2516371"/>
            <a:ext cx="3458635" cy="2258516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5162943" y="1066800"/>
            <a:ext cx="3751058" cy="2488035"/>
            <a:chOff x="609600" y="788564"/>
            <a:chExt cx="3751058" cy="248803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26"/>
            <a:stretch/>
          </p:blipFill>
          <p:spPr>
            <a:xfrm>
              <a:off x="609600" y="788564"/>
              <a:ext cx="3751058" cy="248803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219200" y="1207081"/>
              <a:ext cx="3080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a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2733" y="2286000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1">
                      <a:lumMod val="75000"/>
                    </a:schemeClr>
                  </a:solidFill>
                </a:rPr>
                <a:t>b</a:t>
              </a:r>
              <a:endParaRPr lang="en-US" sz="2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23896" y="2190690"/>
              <a:ext cx="2936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1">
                      <a:lumMod val="75000"/>
                    </a:schemeClr>
                  </a:solidFill>
                </a:rPr>
                <a:t>c</a:t>
              </a:r>
              <a:endParaRPr lang="en-US" sz="2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83288" y="1962090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1">
                      <a:lumMod val="75000"/>
                    </a:schemeClr>
                  </a:solidFill>
                </a:rPr>
                <a:t>d</a:t>
              </a:r>
              <a:endParaRPr lang="en-US" sz="2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07484" y="1415525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505200" y="1644242"/>
              <a:ext cx="2632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1">
                      <a:lumMod val="75000"/>
                    </a:schemeClr>
                  </a:solidFill>
                </a:rPr>
                <a:t>f</a:t>
              </a:r>
              <a:endParaRPr lang="en-US" sz="2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524690" y="53340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Emission of Ba</a:t>
            </a:r>
            <a:r>
              <a:rPr lang="en-US" baseline="30000" dirty="0" smtClean="0"/>
              <a:t>+</a:t>
            </a:r>
            <a:r>
              <a:rPr lang="en-US" dirty="0" smtClean="0"/>
              <a:t> deposit w/ 468.25-nm excitation: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7200" y="5152072"/>
            <a:ext cx="449580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Similarity between excitation spectra </a:t>
            </a:r>
            <a:r>
              <a:rPr lang="en-US" dirty="0" smtClean="0"/>
              <a:t>for</a:t>
            </a:r>
          </a:p>
          <a:p>
            <a:r>
              <a:rPr lang="en-US" dirty="0" smtClean="0"/>
              <a:t>532 nm </a:t>
            </a:r>
            <a:r>
              <a:rPr lang="en-US" dirty="0"/>
              <a:t>line and 635 nm line suggests they are related, and could be fluorescence of P</a:t>
            </a:r>
            <a:r>
              <a:rPr lang="en-US" dirty="0">
                <a:sym typeface="Wingdings" panose="05000000000000000000" pitchFamily="2" charset="2"/>
              </a:rPr>
              <a:t>S and PD, respectively, for Ba</a:t>
            </a:r>
            <a:r>
              <a:rPr lang="en-US" baseline="30000" dirty="0">
                <a:sym typeface="Wingdings" panose="05000000000000000000" pitchFamily="2" charset="2"/>
              </a:rPr>
              <a:t>+</a:t>
            </a:r>
            <a:r>
              <a:rPr lang="en-US" dirty="0">
                <a:sym typeface="Wingdings" panose="05000000000000000000" pitchFamily="2" charset="2"/>
              </a:rPr>
              <a:t>.</a:t>
            </a:r>
          </a:p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90600" y="16937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524000" y="2120944"/>
            <a:ext cx="1577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Ba</a:t>
            </a:r>
            <a:r>
              <a:rPr lang="en-US" baseline="30000" dirty="0" smtClean="0">
                <a:solidFill>
                  <a:srgbClr val="0070C0"/>
                </a:solidFill>
              </a:rPr>
              <a:t>+</a:t>
            </a:r>
            <a:r>
              <a:rPr lang="en-US" dirty="0" smtClean="0">
                <a:solidFill>
                  <a:srgbClr val="0070C0"/>
                </a:solidFill>
              </a:rPr>
              <a:t> in vacuum:</a:t>
            </a:r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875402" y="3964800"/>
            <a:ext cx="4191000" cy="2664600"/>
            <a:chOff x="4875402" y="3554836"/>
            <a:chExt cx="4191000" cy="2664600"/>
          </a:xfrm>
        </p:grpSpPr>
        <p:grpSp>
          <p:nvGrpSpPr>
            <p:cNvPr id="17" name="Group 16"/>
            <p:cNvGrpSpPr/>
            <p:nvPr/>
          </p:nvGrpSpPr>
          <p:grpSpPr>
            <a:xfrm>
              <a:off x="5162943" y="3554836"/>
              <a:ext cx="3751059" cy="2664600"/>
              <a:chOff x="5316741" y="3554836"/>
              <a:chExt cx="3751059" cy="266460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6741" y="3554836"/>
                <a:ext cx="3751059" cy="2664600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5910906" y="3755395"/>
                <a:ext cx="323533" cy="2415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Oval 15"/>
            <p:cNvSpPr/>
            <p:nvPr/>
          </p:nvSpPr>
          <p:spPr>
            <a:xfrm>
              <a:off x="5953857" y="3876181"/>
              <a:ext cx="1893346" cy="1443804"/>
            </a:xfrm>
            <a:prstGeom prst="ellipse">
              <a:avLst/>
            </a:prstGeom>
            <a:noFill/>
            <a:ln w="28575">
              <a:solidFill>
                <a:schemeClr val="tx2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endCxn id="16" idx="2"/>
            </p:cNvCxnSpPr>
            <p:nvPr/>
          </p:nvCxnSpPr>
          <p:spPr>
            <a:xfrm flipV="1">
              <a:off x="4875402" y="4598083"/>
              <a:ext cx="1078455" cy="202517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8678154" y="3644202"/>
              <a:ext cx="388248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FF0000"/>
                  </a:solidFill>
                </a:rPr>
                <a:t>(a)</a:t>
              </a:r>
            </a:p>
            <a:p>
              <a:r>
                <a:rPr lang="en-US" sz="1400" dirty="0" smtClean="0">
                  <a:solidFill>
                    <a:schemeClr val="accent1">
                      <a:lumMod val="75000"/>
                    </a:schemeClr>
                  </a:solidFill>
                </a:rPr>
                <a:t>(b)</a:t>
              </a:r>
            </a:p>
            <a:p>
              <a:r>
                <a:rPr lang="en-US" sz="1400" dirty="0" smtClean="0">
                  <a:solidFill>
                    <a:schemeClr val="accent1">
                      <a:lumMod val="75000"/>
                    </a:schemeClr>
                  </a:solidFill>
                </a:rPr>
                <a:t>(c)</a:t>
              </a:r>
            </a:p>
            <a:p>
              <a:r>
                <a:rPr lang="en-US" sz="1400" dirty="0" smtClean="0">
                  <a:solidFill>
                    <a:schemeClr val="accent1">
                      <a:lumMod val="75000"/>
                    </a:schemeClr>
                  </a:solidFill>
                </a:rPr>
                <a:t>(d)</a:t>
              </a:r>
            </a:p>
            <a:p>
              <a:r>
                <a:rPr lang="en-US" sz="1400" dirty="0" smtClean="0">
                  <a:solidFill>
                    <a:srgbClr val="FF0000"/>
                  </a:solidFill>
                </a:rPr>
                <a:t>(e)</a:t>
              </a:r>
            </a:p>
            <a:p>
              <a:r>
                <a:rPr lang="en-US" sz="1400" dirty="0" smtClean="0">
                  <a:solidFill>
                    <a:schemeClr val="accent1">
                      <a:lumMod val="75000"/>
                    </a:schemeClr>
                  </a:solidFill>
                </a:rPr>
                <a:t>(f)</a:t>
              </a:r>
              <a:endParaRPr lang="en-US" sz="1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5190562" y="3623143"/>
            <a:ext cx="3695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Excitation spectra for emission peaks: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42</a:t>
            </a:fld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6200" y="704671"/>
            <a:ext cx="5086744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Unknown:  will some daughters remain ionized?</a:t>
            </a:r>
          </a:p>
          <a:p>
            <a:pPr marL="342900" indent="-342900">
              <a:buAutoNum type="alphaLcParenR"/>
            </a:pPr>
            <a:r>
              <a:rPr lang="en-US" dirty="0" smtClean="0">
                <a:solidFill>
                  <a:srgbClr val="C00000"/>
                </a:solidFill>
              </a:rPr>
              <a:t>76% of beta decay daughters of </a:t>
            </a:r>
            <a:r>
              <a:rPr lang="en-US" baseline="30000" dirty="0" smtClean="0">
                <a:solidFill>
                  <a:srgbClr val="C00000"/>
                </a:solidFill>
              </a:rPr>
              <a:t>214</a:t>
            </a:r>
            <a:r>
              <a:rPr lang="en-US" dirty="0" smtClean="0">
                <a:solidFill>
                  <a:srgbClr val="C00000"/>
                </a:solidFill>
              </a:rPr>
              <a:t>Pb remain ionized in EXO-200 (</a:t>
            </a:r>
            <a:r>
              <a:rPr lang="en-US" i="1" dirty="0" smtClean="0">
                <a:solidFill>
                  <a:srgbClr val="C00000"/>
                </a:solidFill>
              </a:rPr>
              <a:t>Phys. Rev. C </a:t>
            </a:r>
            <a:r>
              <a:rPr lang="en-US" b="1" dirty="0" smtClean="0">
                <a:solidFill>
                  <a:srgbClr val="C00000"/>
                </a:solidFill>
              </a:rPr>
              <a:t>92</a:t>
            </a:r>
            <a:r>
              <a:rPr lang="en-US" dirty="0" smtClean="0">
                <a:solidFill>
                  <a:srgbClr val="C00000"/>
                </a:solidFill>
              </a:rPr>
              <a:t> (2015))</a:t>
            </a:r>
          </a:p>
          <a:p>
            <a:pPr marL="342900" indent="-342900">
              <a:buAutoNum type="alphaLcParenR"/>
            </a:pPr>
            <a:r>
              <a:rPr lang="en-US" dirty="0" smtClean="0">
                <a:solidFill>
                  <a:srgbClr val="C00000"/>
                </a:solidFill>
              </a:rPr>
              <a:t>Remain ionized in SXe on probe?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03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62200" y="2734270"/>
            <a:ext cx="45748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Part 2:  Imaging</a:t>
            </a:r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38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0" y="0"/>
            <a:ext cx="6607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Imaging Ba in SXe on Cold Sapphire Window</a:t>
            </a:r>
            <a:endParaRPr lang="en-US" sz="2800" b="1" i="1" dirty="0"/>
          </a:p>
        </p:txBody>
      </p:sp>
      <p:pic>
        <p:nvPicPr>
          <p:cNvPr id="296" name="Picture 29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05621"/>
            <a:ext cx="3908713" cy="2172396"/>
          </a:xfrm>
          <a:prstGeom prst="rect">
            <a:avLst/>
          </a:prstGeom>
          <a:ln w="22225">
            <a:solidFill>
              <a:schemeClr val="tx1"/>
            </a:solidFill>
            <a:prstDash val="sysDash"/>
          </a:ln>
        </p:spPr>
      </p:pic>
      <p:sp>
        <p:nvSpPr>
          <p:cNvPr id="380" name="TextBox 379"/>
          <p:cNvSpPr txBox="1"/>
          <p:nvPr/>
        </p:nvSpPr>
        <p:spPr>
          <a:xfrm>
            <a:off x="1676400" y="3672689"/>
            <a:ext cx="1354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Sapphire Window</a:t>
            </a:r>
            <a:endParaRPr lang="en-US" sz="2400" dirty="0"/>
          </a:p>
        </p:txBody>
      </p:sp>
      <p:sp>
        <p:nvSpPr>
          <p:cNvPr id="381" name="TextBox 380"/>
          <p:cNvSpPr txBox="1"/>
          <p:nvPr/>
        </p:nvSpPr>
        <p:spPr>
          <a:xfrm>
            <a:off x="914400" y="3612759"/>
            <a:ext cx="632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SXe</a:t>
            </a:r>
            <a:endParaRPr lang="en-US" sz="2400" dirty="0"/>
          </a:p>
        </p:txBody>
      </p:sp>
      <p:sp>
        <p:nvSpPr>
          <p:cNvPr id="382" name="TextBox 381"/>
          <p:cNvSpPr txBox="1"/>
          <p:nvPr/>
        </p:nvSpPr>
        <p:spPr>
          <a:xfrm>
            <a:off x="6236780" y="2097757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Laser</a:t>
            </a:r>
            <a:endParaRPr lang="en-US" sz="2400" dirty="0"/>
          </a:p>
        </p:txBody>
      </p:sp>
      <p:sp>
        <p:nvSpPr>
          <p:cNvPr id="383" name="TextBox 382"/>
          <p:cNvSpPr txBox="1"/>
          <p:nvPr/>
        </p:nvSpPr>
        <p:spPr>
          <a:xfrm>
            <a:off x="1828800" y="2759625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Ba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99" name="TextBox 398"/>
          <p:cNvSpPr txBox="1"/>
          <p:nvPr/>
        </p:nvSpPr>
        <p:spPr>
          <a:xfrm>
            <a:off x="971493" y="1905000"/>
            <a:ext cx="3220562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cross-sectional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side view</a:t>
            </a:r>
            <a:endParaRPr lang="en-US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023619"/>
            <a:ext cx="2971800" cy="5837909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5562600" y="681335"/>
            <a:ext cx="271176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Image is from </a:t>
            </a:r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above</a:t>
            </a:r>
            <a:endParaRPr lang="en-US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800600" y="3178959"/>
            <a:ext cx="381000" cy="3262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674812" y="3626522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Laser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68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62200" y="191272"/>
            <a:ext cx="4382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Band-pass Filters for Imaging</a:t>
            </a:r>
            <a:endParaRPr lang="en-US" sz="2800" dirty="0"/>
          </a:p>
        </p:txBody>
      </p:sp>
      <p:grpSp>
        <p:nvGrpSpPr>
          <p:cNvPr id="4" name="Group 3"/>
          <p:cNvGrpSpPr/>
          <p:nvPr/>
        </p:nvGrpSpPr>
        <p:grpSpPr>
          <a:xfrm>
            <a:off x="2438400" y="791086"/>
            <a:ext cx="4267200" cy="4161913"/>
            <a:chOff x="2438400" y="791086"/>
            <a:chExt cx="4267200" cy="416191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791086"/>
              <a:ext cx="4267200" cy="4161913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505200" y="1216152"/>
              <a:ext cx="1219200" cy="3319272"/>
            </a:xfrm>
            <a:prstGeom prst="rect">
              <a:avLst/>
            </a:prstGeom>
            <a:solidFill>
              <a:schemeClr val="accent1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440680" y="1216152"/>
              <a:ext cx="685800" cy="3319272"/>
            </a:xfrm>
            <a:prstGeom prst="rect">
              <a:avLst/>
            </a:prstGeom>
            <a:solidFill>
              <a:srgbClr val="FF000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 flipV="1">
            <a:off x="4114800" y="4267200"/>
            <a:ext cx="0" cy="12954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157084" y="5614182"/>
            <a:ext cx="3915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586-nm band-pass</a:t>
            </a:r>
          </a:p>
          <a:p>
            <a:pPr algn="ctr"/>
            <a:r>
              <a:rPr lang="en-US" dirty="0" smtClean="0"/>
              <a:t>For 577-nm and 591-nm peaks together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783580" y="4267200"/>
            <a:ext cx="0" cy="9144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164517" y="5183945"/>
            <a:ext cx="1923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620-nm band-pass</a:t>
            </a:r>
          </a:p>
          <a:p>
            <a:r>
              <a:rPr lang="en-US" dirty="0" smtClean="0"/>
              <a:t>For 619-nm peak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44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2" t="7779" r="9253" b="5417"/>
          <a:stretch/>
        </p:blipFill>
        <p:spPr>
          <a:xfrm>
            <a:off x="174095" y="1195702"/>
            <a:ext cx="1462255" cy="13846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3" t="7156" r="9731" b="5417"/>
          <a:stretch/>
        </p:blipFill>
        <p:spPr>
          <a:xfrm>
            <a:off x="4595442" y="1207532"/>
            <a:ext cx="1431902" cy="13946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3" t="7779" r="9582" b="5417"/>
          <a:stretch/>
        </p:blipFill>
        <p:spPr>
          <a:xfrm>
            <a:off x="1647236" y="1217473"/>
            <a:ext cx="1455448" cy="13846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8" t="7156" r="9098" b="5417"/>
          <a:stretch/>
        </p:blipFill>
        <p:spPr>
          <a:xfrm>
            <a:off x="6054445" y="1207532"/>
            <a:ext cx="1460878" cy="13946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" t="7779" r="9420" b="5417"/>
          <a:stretch/>
        </p:blipFill>
        <p:spPr>
          <a:xfrm>
            <a:off x="3102684" y="1217473"/>
            <a:ext cx="1460101" cy="13846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6" t="7156" r="10380" b="5417"/>
          <a:stretch/>
        </p:blipFill>
        <p:spPr>
          <a:xfrm>
            <a:off x="7534750" y="1207533"/>
            <a:ext cx="1440517" cy="13946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7788" y="838201"/>
            <a:ext cx="1023037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50 msec.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804932" y="838200"/>
            <a:ext cx="114005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100 msec.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300759" y="838200"/>
            <a:ext cx="114005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200 msec.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278976" y="838200"/>
            <a:ext cx="1011815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~4.5 sec.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771569" y="838201"/>
            <a:ext cx="114005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700 msec.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7806006" y="838461"/>
            <a:ext cx="89800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~3 min.</a:t>
            </a:r>
            <a:endParaRPr lang="en-US" b="1" dirty="0"/>
          </a:p>
        </p:txBody>
      </p:sp>
      <p:sp>
        <p:nvSpPr>
          <p:cNvPr id="22" name="Content Placeholder 21"/>
          <p:cNvSpPr>
            <a:spLocks noGrp="1"/>
          </p:cNvSpPr>
          <p:nvPr>
            <p:ph idx="1"/>
          </p:nvPr>
        </p:nvSpPr>
        <p:spPr>
          <a:xfrm>
            <a:off x="4119385" y="4922837"/>
            <a:ext cx="4719815" cy="147796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000" dirty="0"/>
              <a:t>Hole-bleaching occurs rapidly at high laser intensity.</a:t>
            </a:r>
          </a:p>
          <a:p>
            <a:r>
              <a:rPr lang="en-US" sz="2000" dirty="0" smtClean="0"/>
              <a:t>Need to use low laser power to image only atoms within focused laser region.</a:t>
            </a:r>
            <a:endParaRPr lang="en-US" sz="2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7" r="28181"/>
          <a:stretch/>
        </p:blipFill>
        <p:spPr>
          <a:xfrm>
            <a:off x="152400" y="3352800"/>
            <a:ext cx="3814585" cy="29629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2667000"/>
            <a:ext cx="2272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CC"/>
                </a:solidFill>
              </a:rPr>
              <a:t>Cross-section </a:t>
            </a:r>
          </a:p>
          <a:p>
            <a:pPr algn="ctr"/>
            <a:r>
              <a:rPr lang="en-US" sz="2000" b="1" dirty="0" smtClean="0">
                <a:solidFill>
                  <a:srgbClr val="0000CC"/>
                </a:solidFill>
              </a:rPr>
              <a:t>at focus position:</a:t>
            </a:r>
            <a:endParaRPr lang="en-US" sz="2000" b="1" dirty="0">
              <a:solidFill>
                <a:srgbClr val="0000C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4094" y="49237"/>
            <a:ext cx="8349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Imaging 591-nm Fluorescence w/ Focused Laser, ~1 </a:t>
            </a:r>
            <a:r>
              <a:rPr lang="en-US" sz="2800" dirty="0" err="1" smtClean="0">
                <a:solidFill>
                  <a:srgbClr val="0070C0"/>
                </a:solidFill>
              </a:rPr>
              <a:t>mW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46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6651626" y="2700698"/>
            <a:ext cx="2187574" cy="2133599"/>
            <a:chOff x="2438400" y="791086"/>
            <a:chExt cx="4267200" cy="4161913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791086"/>
              <a:ext cx="4267200" cy="4161913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4092656" y="1216153"/>
              <a:ext cx="685799" cy="3319272"/>
            </a:xfrm>
            <a:prstGeom prst="rect">
              <a:avLst/>
            </a:prstGeom>
            <a:solidFill>
              <a:srgbClr val="00990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562785" y="3374886"/>
            <a:ext cx="2066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0070C0"/>
                </a:solidFill>
              </a:rPr>
              <a:t>These use a 590-nm band-pass filter:</a:t>
            </a:r>
            <a:endParaRPr lang="en-US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06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35546" y="49237"/>
            <a:ext cx="66725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Imaging 577-nm and 591-nm Fluorescence</a:t>
            </a:r>
          </a:p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w/ Focused </a:t>
            </a:r>
            <a:r>
              <a:rPr lang="en-US" sz="2800" dirty="0">
                <a:solidFill>
                  <a:srgbClr val="0070C0"/>
                </a:solidFill>
              </a:rPr>
              <a:t>Laser (radius w = 5</a:t>
            </a:r>
            <a:r>
              <a:rPr lang="el-GR" sz="2800" dirty="0">
                <a:solidFill>
                  <a:srgbClr val="0070C0"/>
                </a:solidFill>
              </a:rPr>
              <a:t>μ</a:t>
            </a:r>
            <a:r>
              <a:rPr lang="en-US" sz="2800" dirty="0" smtClean="0">
                <a:solidFill>
                  <a:srgbClr val="0070C0"/>
                </a:solidFill>
              </a:rPr>
              <a:t>m), </a:t>
            </a:r>
            <a:r>
              <a:rPr lang="en-US" sz="2800" b="1" dirty="0" smtClean="0">
                <a:solidFill>
                  <a:srgbClr val="0070C0"/>
                </a:solidFill>
              </a:rPr>
              <a:t>0.03 µW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16701" y="327660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873332" y="1219200"/>
            <a:ext cx="3546268" cy="4490342"/>
            <a:chOff x="873332" y="1529458"/>
            <a:chExt cx="3546268" cy="449034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332" y="1529458"/>
              <a:ext cx="3546268" cy="4490342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2286000" y="1710793"/>
              <a:ext cx="946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Frame 1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991564" y="1221596"/>
            <a:ext cx="3546268" cy="4485549"/>
            <a:chOff x="4991564" y="1531854"/>
            <a:chExt cx="3546268" cy="448554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1564" y="1531854"/>
              <a:ext cx="3546268" cy="4485549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449411" y="1710793"/>
              <a:ext cx="946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Frame 3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614691" y="1114462"/>
            <a:ext cx="1914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≤ 2700 Ba atoms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14" name="Content Placeholder 21"/>
          <p:cNvSpPr txBox="1">
            <a:spLocks/>
          </p:cNvSpPr>
          <p:nvPr/>
        </p:nvSpPr>
        <p:spPr>
          <a:xfrm>
            <a:off x="1905000" y="5943600"/>
            <a:ext cx="5779489" cy="76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Only slight bleaching at this intensity in 100-s </a:t>
            </a:r>
            <a:r>
              <a:rPr lang="en-US" sz="1800" dirty="0" smtClean="0"/>
              <a:t>exposures</a:t>
            </a:r>
          </a:p>
          <a:p>
            <a:r>
              <a:rPr lang="en-US" sz="1800" dirty="0"/>
              <a:t>Backgrounds are negligible at this intensity</a:t>
            </a:r>
          </a:p>
          <a:p>
            <a:endParaRPr lang="en-US" sz="180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149" y="5574268"/>
            <a:ext cx="2170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Laser radius w </a:t>
            </a:r>
            <a:r>
              <a:rPr lang="en-US" dirty="0">
                <a:solidFill>
                  <a:srgbClr val="0070C0"/>
                </a:solidFill>
              </a:rPr>
              <a:t>= </a:t>
            </a:r>
            <a:r>
              <a:rPr lang="en-US" dirty="0" smtClean="0">
                <a:solidFill>
                  <a:srgbClr val="0070C0"/>
                </a:solidFill>
              </a:rPr>
              <a:t>5</a:t>
            </a:r>
            <a:r>
              <a:rPr lang="el-GR" dirty="0" smtClean="0">
                <a:solidFill>
                  <a:srgbClr val="0070C0"/>
                </a:solidFill>
              </a:rPr>
              <a:t>μ</a:t>
            </a:r>
            <a:r>
              <a:rPr lang="en-US" dirty="0" smtClean="0">
                <a:solidFill>
                  <a:srgbClr val="0070C0"/>
                </a:solidFill>
              </a:rPr>
              <a:t>m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44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2616180" y="4964434"/>
            <a:ext cx="2895420" cy="1922543"/>
            <a:chOff x="4056111" y="4962945"/>
            <a:chExt cx="2895420" cy="1922543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8" b="7379"/>
            <a:stretch/>
          </p:blipFill>
          <p:spPr>
            <a:xfrm>
              <a:off x="4364969" y="4962945"/>
              <a:ext cx="2586562" cy="1671622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5557007" y="6516156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 smtClean="0"/>
                <a:t>μ</a:t>
              </a:r>
              <a:r>
                <a:rPr lang="en-US" dirty="0" smtClean="0"/>
                <a:t>m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3992952" y="5607797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 smtClean="0"/>
                <a:t>μ</a:t>
              </a:r>
              <a:r>
                <a:rPr lang="en-US" dirty="0" smtClean="0"/>
                <a:t>m</a:t>
              </a:r>
              <a:endParaRPr lang="en-US" dirty="0"/>
            </a:p>
          </p:txBody>
        </p:sp>
      </p:grpSp>
      <p:sp>
        <p:nvSpPr>
          <p:cNvPr id="35" name="Down Arrow 34"/>
          <p:cNvSpPr/>
          <p:nvPr/>
        </p:nvSpPr>
        <p:spPr>
          <a:xfrm>
            <a:off x="4862678" y="4521917"/>
            <a:ext cx="161814" cy="52361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437678" y="4614446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vibrations</a:t>
            </a:r>
            <a:endParaRPr lang="en-US" sz="1600" i="1" dirty="0"/>
          </a:p>
        </p:txBody>
      </p:sp>
      <p:sp>
        <p:nvSpPr>
          <p:cNvPr id="23" name="Rectangle 22"/>
          <p:cNvSpPr/>
          <p:nvPr/>
        </p:nvSpPr>
        <p:spPr>
          <a:xfrm>
            <a:off x="1447800" y="2802270"/>
            <a:ext cx="5954043" cy="4491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81325" y="76200"/>
            <a:ext cx="5961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Calculating # Ba atoms in focused laser region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35674" y="2728169"/>
            <a:ext cx="5755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#atoms  ≤  #ions  =  </a:t>
            </a:r>
            <a:r>
              <a:rPr lang="en-US" sz="2800" dirty="0" smtClean="0">
                <a:solidFill>
                  <a:srgbClr val="FF0000"/>
                </a:solidFill>
              </a:rPr>
              <a:t>[</a:t>
            </a:r>
            <a:r>
              <a:rPr lang="en-US" dirty="0" smtClean="0">
                <a:solidFill>
                  <a:srgbClr val="FF0000"/>
                </a:solidFill>
              </a:rPr>
              <a:t>charge/(1.6×10</a:t>
            </a:r>
            <a:r>
              <a:rPr lang="en-US" baseline="30000" dirty="0" smtClean="0">
                <a:solidFill>
                  <a:srgbClr val="FF0000"/>
                </a:solidFill>
              </a:rPr>
              <a:t>-19</a:t>
            </a:r>
            <a:r>
              <a:rPr lang="en-US" dirty="0" smtClean="0">
                <a:solidFill>
                  <a:srgbClr val="FF0000"/>
                </a:solidFill>
              </a:rPr>
              <a:t> C)</a:t>
            </a:r>
            <a:r>
              <a:rPr lang="en-US" sz="2800" dirty="0" smtClean="0">
                <a:solidFill>
                  <a:srgbClr val="FF0000"/>
                </a:solidFill>
              </a:rPr>
              <a:t>]</a:t>
            </a:r>
            <a:r>
              <a:rPr lang="en-US" dirty="0" smtClean="0">
                <a:solidFill>
                  <a:srgbClr val="FF0000"/>
                </a:solidFill>
              </a:rPr>
              <a:t>/m</a:t>
            </a:r>
            <a:r>
              <a:rPr lang="en-US" baseline="30000" dirty="0" smtClean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× </a:t>
            </a:r>
            <a:r>
              <a:rPr lang="en-US" dirty="0" smtClean="0">
                <a:solidFill>
                  <a:srgbClr val="0000FF"/>
                </a:solidFill>
              </a:rPr>
              <a:t>Laser Area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67189" y="2272648"/>
            <a:ext cx="0" cy="661442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97465" y="1626316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Due to unknown neutralization fraction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5984" y="2445090"/>
            <a:ext cx="2291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70C0"/>
                </a:solidFill>
              </a:rPr>
              <a:t>Per pulse of ion beam: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14" name="Left Brace 13"/>
          <p:cNvSpPr/>
          <p:nvPr/>
        </p:nvSpPr>
        <p:spPr>
          <a:xfrm rot="5400000">
            <a:off x="4570917" y="1505788"/>
            <a:ext cx="211470" cy="2381494"/>
          </a:xfrm>
          <a:prstGeom prst="lef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063890" y="1626317"/>
            <a:ext cx="2189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calibrated Faraday signal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5911620" y="572120"/>
            <a:ext cx="1855022" cy="2057636"/>
            <a:chOff x="2362200" y="572120"/>
            <a:chExt cx="1855022" cy="20576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2200" y="838701"/>
              <a:ext cx="1855022" cy="1791055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2659574" y="572120"/>
              <a:ext cx="13965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Ba</a:t>
              </a:r>
              <a:r>
                <a:rPr lang="en-US" sz="1600" baseline="30000" dirty="0" smtClean="0"/>
                <a:t>+</a:t>
              </a:r>
              <a:r>
                <a:rPr lang="en-US" sz="1600" dirty="0" smtClean="0"/>
                <a:t> ion pulses:</a:t>
              </a:r>
              <a:endParaRPr lang="en-US" sz="1600" dirty="0"/>
            </a:p>
          </p:txBody>
        </p:sp>
      </p:grpSp>
      <p:sp>
        <p:nvSpPr>
          <p:cNvPr id="17" name="Left Brace 16"/>
          <p:cNvSpPr/>
          <p:nvPr/>
        </p:nvSpPr>
        <p:spPr>
          <a:xfrm rot="16200000">
            <a:off x="6487774" y="2830171"/>
            <a:ext cx="211470" cy="986188"/>
          </a:xfrm>
          <a:prstGeom prst="leftBrac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8" t="30903" r="34295" b="28176"/>
          <a:stretch/>
        </p:blipFill>
        <p:spPr>
          <a:xfrm>
            <a:off x="4562237" y="3733800"/>
            <a:ext cx="762699" cy="77178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716009" y="3788875"/>
            <a:ext cx="2928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Simulated laser spot of radii w</a:t>
            </a:r>
            <a:r>
              <a:rPr lang="en-US" baseline="-25000" dirty="0" smtClean="0"/>
              <a:t>x</a:t>
            </a:r>
            <a:r>
              <a:rPr lang="en-US" dirty="0" smtClean="0"/>
              <a:t> × w</a:t>
            </a:r>
            <a:r>
              <a:rPr lang="en-US" baseline="-25000" dirty="0" smtClean="0"/>
              <a:t>y</a:t>
            </a:r>
            <a:r>
              <a:rPr lang="en-US" dirty="0" smtClean="0"/>
              <a:t> = 2.06</a:t>
            </a:r>
            <a:r>
              <a:rPr lang="el-GR" dirty="0" smtClean="0"/>
              <a:t>μ</a:t>
            </a:r>
            <a:r>
              <a:rPr lang="en-US" dirty="0" smtClean="0"/>
              <a:t>m × 2.66</a:t>
            </a:r>
            <a:r>
              <a:rPr lang="el-GR" dirty="0"/>
              <a:t> μ</a:t>
            </a:r>
            <a:r>
              <a:rPr lang="en-US" dirty="0" smtClean="0"/>
              <a:t>m: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673157" y="1447800"/>
            <a:ext cx="2337243" cy="109570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31174" y="5332287"/>
            <a:ext cx="2169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Laser spot size overlain on cryostat vibration data:</a:t>
            </a:r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5396541" y="3988475"/>
            <a:ext cx="3671259" cy="2031325"/>
            <a:chOff x="5396541" y="3549134"/>
            <a:chExt cx="3671259" cy="2031325"/>
          </a:xfrm>
        </p:grpSpPr>
        <p:grpSp>
          <p:nvGrpSpPr>
            <p:cNvPr id="41" name="Group 40"/>
            <p:cNvGrpSpPr/>
            <p:nvPr/>
          </p:nvGrpSpPr>
          <p:grpSpPr>
            <a:xfrm>
              <a:off x="5396541" y="3549134"/>
              <a:ext cx="3671259" cy="2031325"/>
              <a:chOff x="5396541" y="3549134"/>
              <a:chExt cx="3671259" cy="2031325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5396541" y="3549134"/>
                <a:ext cx="3671259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Two definitions for number of atoms:</a:t>
                </a:r>
              </a:p>
              <a:p>
                <a:pPr marL="342900" indent="-342900">
                  <a:buAutoNum type="arabicParenR"/>
                </a:pPr>
                <a:r>
                  <a:rPr lang="en-US" dirty="0" smtClean="0"/>
                  <a:t>Those </a:t>
                </a:r>
                <a:r>
                  <a:rPr lang="en-US" i="1" dirty="0" smtClean="0">
                    <a:solidFill>
                      <a:srgbClr val="C00000"/>
                    </a:solidFill>
                  </a:rPr>
                  <a:t>instantaneously illuminated </a:t>
                </a:r>
                <a:r>
                  <a:rPr lang="en-US" dirty="0" smtClean="0"/>
                  <a:t>by laser spot </a:t>
                </a:r>
              </a:p>
              <a:p>
                <a:pPr marL="342900" indent="-342900">
                  <a:buAutoNum type="arabicParenR"/>
                </a:pPr>
                <a:r>
                  <a:rPr lang="en-US" dirty="0"/>
                  <a:t> </a:t>
                </a:r>
                <a:r>
                  <a:rPr lang="en-US" dirty="0" smtClean="0"/>
                  <a:t>                  8.6 </a:t>
                </a:r>
                <a:r>
                  <a:rPr lang="el-GR" dirty="0"/>
                  <a:t>μ</a:t>
                </a:r>
                <a:r>
                  <a:rPr lang="en-US" dirty="0" smtClean="0"/>
                  <a:t>m</a:t>
                </a:r>
                <a:r>
                  <a:rPr lang="en-US" baseline="30000" dirty="0" smtClean="0"/>
                  <a:t>2</a:t>
                </a:r>
              </a:p>
              <a:p>
                <a:pPr marL="342900" indent="-342900">
                  <a:buAutoNum type="arabicParenR"/>
                </a:pPr>
                <a:r>
                  <a:rPr lang="en-US" i="1" dirty="0" smtClean="0">
                    <a:solidFill>
                      <a:srgbClr val="C00000"/>
                    </a:solidFill>
                  </a:rPr>
                  <a:t>Total illuminated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dirty="0" smtClean="0"/>
                  <a:t>over vibrations</a:t>
                </a:r>
              </a:p>
              <a:p>
                <a:pPr marL="342900" indent="-342900">
                  <a:buFontTx/>
                  <a:buAutoNum type="arabicParenR"/>
                </a:pPr>
                <a:r>
                  <a:rPr lang="en-US" dirty="0"/>
                  <a:t> </a:t>
                </a:r>
                <a:r>
                  <a:rPr lang="en-US" dirty="0" smtClean="0"/>
                  <a:t>                  40 </a:t>
                </a:r>
                <a:r>
                  <a:rPr lang="el-GR" dirty="0"/>
                  <a:t>μ</a:t>
                </a:r>
                <a:r>
                  <a:rPr lang="en-US" dirty="0"/>
                  <a:t>m</a:t>
                </a:r>
                <a:r>
                  <a:rPr lang="en-US" baseline="30000" dirty="0"/>
                  <a:t>2</a:t>
                </a:r>
              </a:p>
              <a:p>
                <a:pPr marL="342900" indent="-342900">
                  <a:buAutoNum type="arabicParenR"/>
                </a:pPr>
                <a:endParaRPr lang="en-US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418982" y="4355068"/>
                <a:ext cx="372218" cy="9233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endParaRPr lang="en-US" dirty="0" smtClean="0"/>
              </a:p>
              <a:p>
                <a:r>
                  <a:rPr lang="en-US" dirty="0" smtClean="0"/>
                  <a:t>2)</a:t>
                </a:r>
              </a:p>
              <a:p>
                <a:endParaRPr lang="en-US" dirty="0"/>
              </a:p>
            </p:txBody>
          </p:sp>
        </p:grpSp>
        <p:sp>
          <p:nvSpPr>
            <p:cNvPr id="42" name="Right Arrow 41"/>
            <p:cNvSpPr/>
            <p:nvPr/>
          </p:nvSpPr>
          <p:spPr>
            <a:xfrm>
              <a:off x="6479209" y="4514713"/>
              <a:ext cx="228600" cy="10885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ight Arrow 42"/>
            <p:cNvSpPr/>
            <p:nvPr/>
          </p:nvSpPr>
          <p:spPr>
            <a:xfrm>
              <a:off x="6479209" y="5045529"/>
              <a:ext cx="228600" cy="10885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57200" y="3505200"/>
            <a:ext cx="8686800" cy="33528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lide Number Placeholder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7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2616180" y="4964434"/>
            <a:ext cx="2895420" cy="1922543"/>
            <a:chOff x="4056111" y="4962945"/>
            <a:chExt cx="2895420" cy="1922543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8" b="7379"/>
            <a:stretch/>
          </p:blipFill>
          <p:spPr>
            <a:xfrm>
              <a:off x="4364969" y="4962945"/>
              <a:ext cx="2586562" cy="1671622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5557007" y="6516156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 smtClean="0"/>
                <a:t>μ</a:t>
              </a:r>
              <a:r>
                <a:rPr lang="en-US" dirty="0" smtClean="0"/>
                <a:t>m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3992952" y="5607797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 smtClean="0"/>
                <a:t>μ</a:t>
              </a:r>
              <a:r>
                <a:rPr lang="en-US" dirty="0" smtClean="0"/>
                <a:t>m</a:t>
              </a:r>
              <a:endParaRPr lang="en-US" dirty="0"/>
            </a:p>
          </p:txBody>
        </p:sp>
      </p:grpSp>
      <p:sp>
        <p:nvSpPr>
          <p:cNvPr id="35" name="Down Arrow 34"/>
          <p:cNvSpPr/>
          <p:nvPr/>
        </p:nvSpPr>
        <p:spPr>
          <a:xfrm>
            <a:off x="4862678" y="4521917"/>
            <a:ext cx="161814" cy="52361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437678" y="4614446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vibrations</a:t>
            </a:r>
            <a:endParaRPr lang="en-US" sz="1600" i="1" dirty="0"/>
          </a:p>
        </p:txBody>
      </p:sp>
      <p:sp>
        <p:nvSpPr>
          <p:cNvPr id="23" name="Rectangle 22"/>
          <p:cNvSpPr/>
          <p:nvPr/>
        </p:nvSpPr>
        <p:spPr>
          <a:xfrm>
            <a:off x="1447800" y="2802270"/>
            <a:ext cx="5954043" cy="4491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81325" y="76200"/>
            <a:ext cx="5961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Calculating # Ba atoms in focused laser region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35674" y="2728169"/>
            <a:ext cx="5755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#atoms  ≤  #ions  =  </a:t>
            </a:r>
            <a:r>
              <a:rPr lang="en-US" sz="2800" dirty="0" smtClean="0">
                <a:solidFill>
                  <a:srgbClr val="FF0000"/>
                </a:solidFill>
              </a:rPr>
              <a:t>[</a:t>
            </a:r>
            <a:r>
              <a:rPr lang="en-US" dirty="0" smtClean="0">
                <a:solidFill>
                  <a:srgbClr val="FF0000"/>
                </a:solidFill>
              </a:rPr>
              <a:t>charge/(1.6×10</a:t>
            </a:r>
            <a:r>
              <a:rPr lang="en-US" baseline="30000" dirty="0" smtClean="0">
                <a:solidFill>
                  <a:srgbClr val="FF0000"/>
                </a:solidFill>
              </a:rPr>
              <a:t>-19</a:t>
            </a:r>
            <a:r>
              <a:rPr lang="en-US" dirty="0" smtClean="0">
                <a:solidFill>
                  <a:srgbClr val="FF0000"/>
                </a:solidFill>
              </a:rPr>
              <a:t> C)</a:t>
            </a:r>
            <a:r>
              <a:rPr lang="en-US" sz="2800" dirty="0" smtClean="0">
                <a:solidFill>
                  <a:srgbClr val="FF0000"/>
                </a:solidFill>
              </a:rPr>
              <a:t>]</a:t>
            </a:r>
            <a:r>
              <a:rPr lang="en-US" dirty="0" smtClean="0">
                <a:solidFill>
                  <a:srgbClr val="FF0000"/>
                </a:solidFill>
              </a:rPr>
              <a:t>/m</a:t>
            </a:r>
            <a:r>
              <a:rPr lang="en-US" baseline="30000" dirty="0" smtClean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× </a:t>
            </a:r>
            <a:r>
              <a:rPr lang="en-US" dirty="0" smtClean="0">
                <a:solidFill>
                  <a:srgbClr val="0000FF"/>
                </a:solidFill>
              </a:rPr>
              <a:t>Laser Area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67189" y="2272648"/>
            <a:ext cx="0" cy="661442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97465" y="1626316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Due to unknown neutralization fraction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5984" y="2445090"/>
            <a:ext cx="2291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70C0"/>
                </a:solidFill>
              </a:rPr>
              <a:t>Per pulse of ion beam: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14" name="Left Brace 13"/>
          <p:cNvSpPr/>
          <p:nvPr/>
        </p:nvSpPr>
        <p:spPr>
          <a:xfrm rot="5400000">
            <a:off x="4570917" y="1505788"/>
            <a:ext cx="211470" cy="2381494"/>
          </a:xfrm>
          <a:prstGeom prst="lef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063890" y="1626317"/>
            <a:ext cx="2189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calibrated Faraday signal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5911620" y="572120"/>
            <a:ext cx="1855022" cy="2057636"/>
            <a:chOff x="2362200" y="572120"/>
            <a:chExt cx="1855022" cy="20576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2200" y="838701"/>
              <a:ext cx="1855022" cy="1791055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2659574" y="572120"/>
              <a:ext cx="13965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Ba</a:t>
              </a:r>
              <a:r>
                <a:rPr lang="en-US" sz="1600" baseline="30000" dirty="0" smtClean="0"/>
                <a:t>+</a:t>
              </a:r>
              <a:r>
                <a:rPr lang="en-US" sz="1600" dirty="0" smtClean="0"/>
                <a:t> ion pulses:</a:t>
              </a:r>
              <a:endParaRPr lang="en-US" sz="1600" dirty="0"/>
            </a:p>
          </p:txBody>
        </p:sp>
      </p:grpSp>
      <p:sp>
        <p:nvSpPr>
          <p:cNvPr id="17" name="Left Brace 16"/>
          <p:cNvSpPr/>
          <p:nvPr/>
        </p:nvSpPr>
        <p:spPr>
          <a:xfrm rot="16200000">
            <a:off x="6487774" y="2830171"/>
            <a:ext cx="211470" cy="986188"/>
          </a:xfrm>
          <a:prstGeom prst="leftBrac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8" t="30903" r="34295" b="28176"/>
          <a:stretch/>
        </p:blipFill>
        <p:spPr>
          <a:xfrm>
            <a:off x="4562237" y="3733800"/>
            <a:ext cx="762699" cy="77178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716009" y="3788875"/>
            <a:ext cx="2928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Simulated laser spot of radii w</a:t>
            </a:r>
            <a:r>
              <a:rPr lang="en-US" baseline="-25000" dirty="0" smtClean="0"/>
              <a:t>x</a:t>
            </a:r>
            <a:r>
              <a:rPr lang="en-US" dirty="0" smtClean="0"/>
              <a:t> × w</a:t>
            </a:r>
            <a:r>
              <a:rPr lang="en-US" baseline="-25000" dirty="0" smtClean="0"/>
              <a:t>y</a:t>
            </a:r>
            <a:r>
              <a:rPr lang="en-US" dirty="0" smtClean="0"/>
              <a:t> = 2.06</a:t>
            </a:r>
            <a:r>
              <a:rPr lang="el-GR" dirty="0" smtClean="0"/>
              <a:t>μ</a:t>
            </a:r>
            <a:r>
              <a:rPr lang="en-US" dirty="0" smtClean="0"/>
              <a:t>m × 2.66</a:t>
            </a:r>
            <a:r>
              <a:rPr lang="el-GR" dirty="0"/>
              <a:t> μ</a:t>
            </a:r>
            <a:r>
              <a:rPr lang="en-US" dirty="0" smtClean="0"/>
              <a:t>m: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673157" y="1447800"/>
            <a:ext cx="2337243" cy="109570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31174" y="5332287"/>
            <a:ext cx="2169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Laser spot size overlain on cryostat vibration data:</a:t>
            </a:r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5396541" y="3988475"/>
            <a:ext cx="3671259" cy="2031325"/>
            <a:chOff x="5396541" y="3549134"/>
            <a:chExt cx="3671259" cy="2031325"/>
          </a:xfrm>
        </p:grpSpPr>
        <p:grpSp>
          <p:nvGrpSpPr>
            <p:cNvPr id="41" name="Group 40"/>
            <p:cNvGrpSpPr/>
            <p:nvPr/>
          </p:nvGrpSpPr>
          <p:grpSpPr>
            <a:xfrm>
              <a:off x="5396541" y="3549134"/>
              <a:ext cx="3671259" cy="2031325"/>
              <a:chOff x="5396541" y="3549134"/>
              <a:chExt cx="3671259" cy="2031325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5396541" y="3549134"/>
                <a:ext cx="3671259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Two definitions for number of atoms:</a:t>
                </a:r>
              </a:p>
              <a:p>
                <a:pPr marL="342900" indent="-342900">
                  <a:buAutoNum type="arabicParenR"/>
                </a:pPr>
                <a:r>
                  <a:rPr lang="en-US" dirty="0" smtClean="0"/>
                  <a:t>Those </a:t>
                </a:r>
                <a:r>
                  <a:rPr lang="en-US" i="1" dirty="0" smtClean="0">
                    <a:solidFill>
                      <a:srgbClr val="C00000"/>
                    </a:solidFill>
                  </a:rPr>
                  <a:t>instantaneously illuminated </a:t>
                </a:r>
                <a:r>
                  <a:rPr lang="en-US" dirty="0" smtClean="0"/>
                  <a:t>by laser spot </a:t>
                </a:r>
              </a:p>
              <a:p>
                <a:pPr marL="342900" indent="-342900">
                  <a:buAutoNum type="arabicParenR"/>
                </a:pPr>
                <a:r>
                  <a:rPr lang="en-US" dirty="0"/>
                  <a:t> </a:t>
                </a:r>
                <a:r>
                  <a:rPr lang="en-US" dirty="0" smtClean="0"/>
                  <a:t>                  8.6 </a:t>
                </a:r>
                <a:r>
                  <a:rPr lang="el-GR" dirty="0"/>
                  <a:t>μ</a:t>
                </a:r>
                <a:r>
                  <a:rPr lang="en-US" dirty="0" smtClean="0"/>
                  <a:t>m</a:t>
                </a:r>
                <a:r>
                  <a:rPr lang="en-US" baseline="30000" dirty="0" smtClean="0"/>
                  <a:t>2</a:t>
                </a:r>
              </a:p>
              <a:p>
                <a:pPr marL="342900" indent="-342900">
                  <a:buAutoNum type="arabicParenR"/>
                </a:pPr>
                <a:r>
                  <a:rPr lang="en-US" i="1" dirty="0" smtClean="0">
                    <a:solidFill>
                      <a:srgbClr val="C00000"/>
                    </a:solidFill>
                  </a:rPr>
                  <a:t>Total illuminated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dirty="0" smtClean="0"/>
                  <a:t>over vibrations</a:t>
                </a:r>
              </a:p>
              <a:p>
                <a:pPr marL="342900" indent="-342900">
                  <a:buFontTx/>
                  <a:buAutoNum type="arabicParenR"/>
                </a:pPr>
                <a:r>
                  <a:rPr lang="en-US" dirty="0"/>
                  <a:t> </a:t>
                </a:r>
                <a:r>
                  <a:rPr lang="en-US" dirty="0" smtClean="0"/>
                  <a:t>                  40 </a:t>
                </a:r>
                <a:r>
                  <a:rPr lang="el-GR" dirty="0"/>
                  <a:t>μ</a:t>
                </a:r>
                <a:r>
                  <a:rPr lang="en-US" dirty="0"/>
                  <a:t>m</a:t>
                </a:r>
                <a:r>
                  <a:rPr lang="en-US" baseline="30000" dirty="0"/>
                  <a:t>2</a:t>
                </a:r>
              </a:p>
              <a:p>
                <a:pPr marL="342900" indent="-342900">
                  <a:buAutoNum type="arabicParenR"/>
                </a:pPr>
                <a:endParaRPr lang="en-US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418982" y="4355068"/>
                <a:ext cx="372218" cy="9233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endParaRPr lang="en-US" dirty="0" smtClean="0"/>
              </a:p>
              <a:p>
                <a:r>
                  <a:rPr lang="en-US" dirty="0" smtClean="0"/>
                  <a:t>2)</a:t>
                </a:r>
              </a:p>
              <a:p>
                <a:endParaRPr lang="en-US" dirty="0"/>
              </a:p>
            </p:txBody>
          </p:sp>
        </p:grpSp>
        <p:sp>
          <p:nvSpPr>
            <p:cNvPr id="42" name="Right Arrow 41"/>
            <p:cNvSpPr/>
            <p:nvPr/>
          </p:nvSpPr>
          <p:spPr>
            <a:xfrm>
              <a:off x="6479209" y="4514713"/>
              <a:ext cx="228600" cy="10885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ight Arrow 42"/>
            <p:cNvSpPr/>
            <p:nvPr/>
          </p:nvSpPr>
          <p:spPr>
            <a:xfrm>
              <a:off x="6479209" y="5045529"/>
              <a:ext cx="228600" cy="10885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57200" y="3505200"/>
            <a:ext cx="8686800" cy="33528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5257801" y="4191000"/>
            <a:ext cx="3124200" cy="990600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1" y="1962321"/>
            <a:ext cx="4952999" cy="40574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7425" y="-36731"/>
            <a:ext cx="825854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dirty="0" smtClean="0">
                <a:solidFill>
                  <a:srgbClr val="0070C0"/>
                </a:solidFill>
              </a:rPr>
              <a:t>Neutrino Oscillation:  neutrinos have mass!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71800" y="533400"/>
            <a:ext cx="3167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(Nobel prizes:  2002 and 2015)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7280" y="4013537"/>
            <a:ext cx="3648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Oscillation experiments have measured difference between squares of neutrino masses: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4604222" y="1611868"/>
            <a:ext cx="3930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Two possible neutrino mass hierarchies: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200400" y="5562600"/>
            <a:ext cx="1600200" cy="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504069" y="5083314"/>
            <a:ext cx="2333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Absolute mass scale yet unknown</a:t>
            </a:r>
            <a:endParaRPr lang="en-US" sz="20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37280" y="1600200"/>
                <a:ext cx="3953720" cy="175432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rgbClr val="C00000"/>
                    </a:solidFill>
                  </a:rPr>
                  <a:t>Neutrinos interact as flavor states: </a:t>
                </a:r>
                <a:r>
                  <a:rPr lang="en-US" sz="2400" dirty="0">
                    <a:solidFill>
                      <a:srgbClr val="C00000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a:rPr lang="en-US" sz="2400" i="1" baseline="-2500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sz="2400" i="1" dirty="0" smtClean="0">
                    <a:solidFill>
                      <a:srgbClr val="C00000"/>
                    </a:solidFill>
                  </a:rPr>
                  <a:t>,</a:t>
                </a:r>
                <a:r>
                  <a:rPr lang="en-US" sz="2400" dirty="0">
                    <a:solidFill>
                      <a:srgbClr val="C00000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m:rPr>
                            <m:sty m:val="p"/>
                          </m:rPr>
                          <a:rPr lang="el-GR" sz="2400" i="1" baseline="-2500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μ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,</a:t>
                </a:r>
                <a:r>
                  <a:rPr lang="en-US" sz="2400" dirty="0">
                    <a:solidFill>
                      <a:srgbClr val="C00000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m:rPr>
                            <m:sty m:val="p"/>
                          </m:rPr>
                          <a:rPr lang="el-GR" sz="2400" i="1" baseline="-2500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τ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.</a:t>
                </a:r>
              </a:p>
              <a:p>
                <a:pPr algn="ctr"/>
                <a:r>
                  <a:rPr lang="en-US" sz="2000" dirty="0" smtClean="0"/>
                  <a:t>which are different from stationary mass states:</a:t>
                </a:r>
              </a:p>
              <a:p>
                <a:pPr algn="ctr"/>
                <a:r>
                  <a:rPr lang="en-US" sz="2400" dirty="0"/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a:rPr lang="en-US" sz="2400" b="0" i="1" baseline="-25000" smtClean="0">
                            <a:latin typeface="Cambria Math"/>
                            <a:ea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400" i="1" dirty="0"/>
                  <a:t>,</a:t>
                </a:r>
                <a:r>
                  <a:rPr lang="en-US" sz="2400" dirty="0"/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a:rPr lang="en-US" sz="2400" b="0" i="1" baseline="-25000" smtClean="0">
                            <a:latin typeface="Cambria Math"/>
                            <a:ea typeface="Cambria Math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400" dirty="0"/>
                  <a:t>,|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a:rPr lang="en-US" sz="2400" b="0" i="1" baseline="-25000" smtClean="0"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80" y="1600200"/>
                <a:ext cx="3953720" cy="1754326"/>
              </a:xfrm>
              <a:prstGeom prst="rect">
                <a:avLst/>
              </a:prstGeom>
              <a:blipFill rotWithShape="1">
                <a:blip r:embed="rId3"/>
                <a:stretch>
                  <a:fillRect t="-17073" r="-770" b="-50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554101" y="838200"/>
                <a:ext cx="40034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0070C0"/>
                    </a:solidFill>
                  </a:rPr>
                  <a:t>Oscillation in time between </a:t>
                </a:r>
                <a14:m>
                  <m:oMath xmlns:m="http://schemas.openxmlformats.org/officeDocument/2006/math">
                    <m:r>
                      <a:rPr lang="el-GR" sz="2000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𝜈</m:t>
                    </m:r>
                    <m:r>
                      <a:rPr lang="en-US" sz="2000" i="1" baseline="-2500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𝑒</m:t>
                    </m:r>
                  </m:oMath>
                </a14:m>
                <a:r>
                  <a:rPr lang="en-US" sz="2000" dirty="0" smtClean="0">
                    <a:solidFill>
                      <a:srgbClr val="0070C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l-GR" sz="2000" i="1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𝜈</m:t>
                    </m:r>
                    <m:r>
                      <a:rPr lang="en-US" sz="2000" i="1" baseline="-25000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µ</m:t>
                    </m:r>
                  </m:oMath>
                </a14:m>
                <a:r>
                  <a:rPr lang="en-US" sz="2000" dirty="0" smtClean="0">
                    <a:solidFill>
                      <a:srgbClr val="0070C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l-GR" sz="2000" i="1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𝜈</m:t>
                    </m:r>
                    <m:r>
                      <a:rPr lang="en-US" sz="2000" i="1" baseline="-25000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𝜏</m:t>
                    </m:r>
                  </m:oMath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101" y="838200"/>
                <a:ext cx="4003404" cy="400110"/>
              </a:xfrm>
              <a:prstGeom prst="rect">
                <a:avLst/>
              </a:prstGeom>
              <a:blipFill rotWithShape="1">
                <a:blip r:embed="rId4"/>
                <a:stretch>
                  <a:fillRect l="-1674" t="-7692" b="-2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262093" y="3581400"/>
            <a:ext cx="3319307" cy="369332"/>
            <a:chOff x="237280" y="3733800"/>
            <a:chExt cx="3319307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237280" y="3733800"/>
              <a:ext cx="3319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solidFill>
                    <a:srgbClr val="0070C0"/>
                  </a:solidFill>
                </a:rPr>
                <a:t>Different masses          oscillations</a:t>
              </a:r>
              <a:endParaRPr lang="en-US" i="1" dirty="0">
                <a:solidFill>
                  <a:srgbClr val="0070C0"/>
                </a:solidFill>
              </a:endParaRPr>
            </a:p>
          </p:txBody>
        </p:sp>
        <p:sp>
          <p:nvSpPr>
            <p:cNvPr id="8" name="Right Arrow 7"/>
            <p:cNvSpPr/>
            <p:nvPr/>
          </p:nvSpPr>
          <p:spPr>
            <a:xfrm>
              <a:off x="2068335" y="3855537"/>
              <a:ext cx="220775" cy="13552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920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7"/>
          <a:stretch/>
        </p:blipFill>
        <p:spPr>
          <a:xfrm>
            <a:off x="3344815" y="1647723"/>
            <a:ext cx="2601315" cy="49054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56394" y="572457"/>
            <a:ext cx="5811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Backgrounds become important at high laser intensity</a:t>
            </a:r>
            <a:endParaRPr lang="en-US" sz="20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030524" y="3276601"/>
            <a:ext cx="1614948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1"/>
          <p:cNvSpPr txBox="1">
            <a:spLocks/>
          </p:cNvSpPr>
          <p:nvPr/>
        </p:nvSpPr>
        <p:spPr>
          <a:xfrm>
            <a:off x="457200" y="5139448"/>
            <a:ext cx="2721425" cy="11851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Minimized by high-purity windows</a:t>
            </a:r>
          </a:p>
          <a:p>
            <a:r>
              <a:rPr lang="en-US" sz="1800" dirty="0" smtClean="0"/>
              <a:t>Only low tail is passed by filter</a:t>
            </a:r>
            <a:endParaRPr lang="en-US" sz="18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244892" y="2185132"/>
            <a:ext cx="2785632" cy="1978800"/>
            <a:chOff x="6129768" y="2438400"/>
            <a:chExt cx="2785632" cy="19788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9768" y="2438400"/>
              <a:ext cx="2785632" cy="197880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7315200" y="2620861"/>
              <a:ext cx="235782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014609" y="2274333"/>
            <a:ext cx="3065070" cy="2348132"/>
            <a:chOff x="7868417" y="-32377"/>
            <a:chExt cx="3065070" cy="2348132"/>
          </a:xfrm>
        </p:grpSpPr>
        <p:sp>
          <p:nvSpPr>
            <p:cNvPr id="17" name="TextBox 16"/>
            <p:cNvSpPr txBox="1"/>
            <p:nvPr/>
          </p:nvSpPr>
          <p:spPr>
            <a:xfrm>
              <a:off x="7868417" y="-32377"/>
              <a:ext cx="30650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Surface Background Spectrum: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7904657" y="336955"/>
              <a:ext cx="2785632" cy="1978800"/>
              <a:chOff x="304800" y="2438400"/>
              <a:chExt cx="2785632" cy="197880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00" y="2438400"/>
                <a:ext cx="2785632" cy="1978800"/>
              </a:xfrm>
              <a:prstGeom prst="rect">
                <a:avLst/>
              </a:prstGeom>
            </p:spPr>
          </p:pic>
          <p:sp>
            <p:nvSpPr>
              <p:cNvPr id="19" name="Rectangle 18"/>
              <p:cNvSpPr/>
              <p:nvPr/>
            </p:nvSpPr>
            <p:spPr>
              <a:xfrm>
                <a:off x="1466257" y="2590800"/>
                <a:ext cx="256305" cy="199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8" name="Straight Arrow Connector 7"/>
          <p:cNvCxnSpPr/>
          <p:nvPr/>
        </p:nvCxnSpPr>
        <p:spPr>
          <a:xfrm>
            <a:off x="4687323" y="2508250"/>
            <a:ext cx="1363526" cy="48773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4876800" y="4267472"/>
            <a:ext cx="1214077" cy="99032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2754386" y="3201382"/>
            <a:ext cx="0" cy="1038750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68324" y="4191001"/>
            <a:ext cx="2590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Broad and sharp emission from Cr</a:t>
            </a:r>
            <a:r>
              <a:rPr lang="en-US" i="1" baseline="30000" dirty="0" smtClean="0"/>
              <a:t>3+</a:t>
            </a:r>
            <a:r>
              <a:rPr lang="en-US" i="1" dirty="0" smtClean="0"/>
              <a:t> impurities in sapphire window</a:t>
            </a:r>
            <a:endParaRPr lang="en-US" i="1" dirty="0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1963724" y="3434394"/>
            <a:ext cx="0" cy="805738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1184" y="1905001"/>
            <a:ext cx="2909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Sapphire Emission Spectrum: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95355" y="49237"/>
            <a:ext cx="4552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Imaging 619-nm Fluorescence</a:t>
            </a:r>
          </a:p>
        </p:txBody>
      </p:sp>
      <p:sp>
        <p:nvSpPr>
          <p:cNvPr id="54" name="Rectangle 53"/>
          <p:cNvSpPr/>
          <p:nvPr/>
        </p:nvSpPr>
        <p:spPr>
          <a:xfrm>
            <a:off x="838199" y="2331721"/>
            <a:ext cx="457201" cy="1527048"/>
          </a:xfrm>
          <a:prstGeom prst="rect">
            <a:avLst/>
          </a:prstGeom>
          <a:solidFill>
            <a:srgbClr val="FF0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6755105" y="2793860"/>
            <a:ext cx="457201" cy="1527048"/>
          </a:xfrm>
          <a:prstGeom prst="rect">
            <a:avLst/>
          </a:prstGeom>
          <a:solidFill>
            <a:srgbClr val="FF0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541982" y="2286217"/>
            <a:ext cx="1037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</a:rPr>
              <a:t>Band-pass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F</a:t>
            </a:r>
            <a:r>
              <a:rPr lang="en-US" sz="1600" dirty="0" smtClean="0">
                <a:solidFill>
                  <a:srgbClr val="C00000"/>
                </a:solidFill>
              </a:rPr>
              <a:t>ilter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431148" y="2743201"/>
            <a:ext cx="1037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</a:rPr>
              <a:t>Band-pass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F</a:t>
            </a:r>
            <a:r>
              <a:rPr lang="en-US" sz="1600" dirty="0" smtClean="0">
                <a:solidFill>
                  <a:srgbClr val="C00000"/>
                </a:solidFill>
              </a:rPr>
              <a:t>ilter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58" name="Content Placeholder 21"/>
          <p:cNvSpPr txBox="1">
            <a:spLocks/>
          </p:cNvSpPr>
          <p:nvPr/>
        </p:nvSpPr>
        <p:spPr>
          <a:xfrm>
            <a:off x="6023697" y="4765332"/>
            <a:ext cx="3055982" cy="102586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Dominant background</a:t>
            </a:r>
          </a:p>
          <a:p>
            <a:r>
              <a:rPr lang="en-US" sz="1800" dirty="0" smtClean="0"/>
              <a:t>Bleaches with laser exposure – can be reduced</a:t>
            </a:r>
            <a:endParaRPr lang="en-US" sz="1800" dirty="0"/>
          </a:p>
        </p:txBody>
      </p:sp>
      <p:sp>
        <p:nvSpPr>
          <p:cNvPr id="59" name="TextBox 58"/>
          <p:cNvSpPr txBox="1"/>
          <p:nvPr/>
        </p:nvSpPr>
        <p:spPr>
          <a:xfrm>
            <a:off x="3237450" y="939621"/>
            <a:ext cx="256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Image w/ 620-nm</a:t>
            </a:r>
          </a:p>
          <a:p>
            <a:pPr algn="ctr"/>
            <a:r>
              <a:rPr lang="en-US" i="1" dirty="0" smtClean="0"/>
              <a:t>band-pass filter:</a:t>
            </a:r>
            <a:endParaRPr lang="en-US" i="1" dirty="0"/>
          </a:p>
        </p:txBody>
      </p:sp>
      <p:sp>
        <p:nvSpPr>
          <p:cNvPr id="60" name="Slide Number Placeholder 5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7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88131" y="10180"/>
            <a:ext cx="5514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Bleaching of the Surface Background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592" y="990600"/>
            <a:ext cx="3334329" cy="30075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" y="2087140"/>
            <a:ext cx="3217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Surface background counts during pre-bleaching process: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3"/>
          <a:stretch/>
        </p:blipFill>
        <p:spPr>
          <a:xfrm>
            <a:off x="6172200" y="3723620"/>
            <a:ext cx="1337559" cy="28295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3"/>
          <a:stretch/>
        </p:blipFill>
        <p:spPr>
          <a:xfrm>
            <a:off x="1976302" y="3723620"/>
            <a:ext cx="1337559" cy="282958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2743200" y="1600200"/>
            <a:ext cx="609600" cy="2362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6019801" y="3228320"/>
            <a:ext cx="533399" cy="73408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51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553200" y="2366834"/>
            <a:ext cx="1356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~5× reduced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64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367079" y="2667000"/>
            <a:ext cx="4647298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Optimal conditions are determined:</a:t>
            </a:r>
          </a:p>
          <a:p>
            <a:r>
              <a:rPr lang="en-US" dirty="0" smtClean="0"/>
              <a:t>1)   Observe 619-nm peak w/ 570 nm laser</a:t>
            </a:r>
          </a:p>
          <a:p>
            <a:pPr marL="342900" indent="-342900">
              <a:buAutoNum type="arabicParenR" startAt="2"/>
            </a:pPr>
            <a:r>
              <a:rPr lang="en-US" dirty="0" smtClean="0"/>
              <a:t>Deposit at ~50 K, observe at 11 K</a:t>
            </a:r>
          </a:p>
          <a:p>
            <a:pPr marL="342900" indent="-342900">
              <a:buAutoNum type="arabicParenR" startAt="2"/>
            </a:pPr>
            <a:r>
              <a:rPr lang="en-US" dirty="0" smtClean="0"/>
              <a:t>Pre-bleach to lower surface 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65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95355" y="49237"/>
            <a:ext cx="4552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Imaging 619-nm Fluorescence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11" y="1600200"/>
            <a:ext cx="7848600" cy="38677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66711" y="743824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Xe-only deposits are observed in between Ba</a:t>
            </a:r>
            <a:r>
              <a:rPr lang="en-US" baseline="30000" dirty="0" smtClean="0"/>
              <a:t>+</a:t>
            </a:r>
            <a:r>
              <a:rPr lang="en-US" dirty="0" smtClean="0"/>
              <a:t> deposits to monitor surface background: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98404" y="5791200"/>
            <a:ext cx="3346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Ba signal is clear over background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0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95355" y="49237"/>
            <a:ext cx="4552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Imaging 619-nm Fluorescence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11" y="1604371"/>
            <a:ext cx="7848600" cy="38594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66711" y="743824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Xe-only deposits are observed in between Ba</a:t>
            </a:r>
            <a:r>
              <a:rPr lang="en-US" baseline="30000" dirty="0" smtClean="0"/>
              <a:t>+</a:t>
            </a:r>
            <a:r>
              <a:rPr lang="en-US" dirty="0" smtClean="0"/>
              <a:t> deposits to monitor surface background: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98404" y="5791200"/>
            <a:ext cx="3346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Ba signal is clear over background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96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95355" y="49237"/>
            <a:ext cx="4552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Imaging 619-nm Fluorescence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11" y="1600200"/>
            <a:ext cx="7848600" cy="38677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66711" y="743824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Xe-only deposits are observed in between Ba</a:t>
            </a:r>
            <a:r>
              <a:rPr lang="en-US" baseline="30000" dirty="0" smtClean="0"/>
              <a:t>+</a:t>
            </a:r>
            <a:r>
              <a:rPr lang="en-US" dirty="0" smtClean="0"/>
              <a:t> deposits to monitor surface background: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26832" y="5791200"/>
            <a:ext cx="4289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Single-atom signal is distinguishable by eye!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96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44"/>
          <a:stretch/>
        </p:blipFill>
        <p:spPr>
          <a:xfrm>
            <a:off x="76200" y="1261667"/>
            <a:ext cx="5057862" cy="5596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95355" y="49237"/>
            <a:ext cx="4552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Imaging 619-nm Fluorescence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56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638720" y="685800"/>
            <a:ext cx="5858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619-nm signal vs. ions in laser for two different experiments: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514600" y="1221600"/>
            <a:ext cx="3129424" cy="3045600"/>
            <a:chOff x="2514600" y="1069200"/>
            <a:chExt cx="3129424" cy="30456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4600" y="1069200"/>
              <a:ext cx="3129424" cy="30456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3124200" y="1261667"/>
              <a:ext cx="251073" cy="2623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567824" y="1221600"/>
            <a:ext cx="3129424" cy="3045600"/>
            <a:chOff x="5567824" y="1069200"/>
            <a:chExt cx="3129424" cy="30456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7824" y="1069200"/>
              <a:ext cx="3129424" cy="30456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6172200" y="1261667"/>
              <a:ext cx="228600" cy="2623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150364" y="1030069"/>
            <a:ext cx="216033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8.6 </a:t>
            </a:r>
            <a:r>
              <a:rPr lang="el-GR" dirty="0" smtClean="0">
                <a:solidFill>
                  <a:srgbClr val="C00000"/>
                </a:solidFill>
              </a:rPr>
              <a:t>μ</a:t>
            </a:r>
            <a:r>
              <a:rPr lang="en-US" dirty="0" smtClean="0">
                <a:solidFill>
                  <a:srgbClr val="C00000"/>
                </a:solidFill>
              </a:rPr>
              <a:t>m</a:t>
            </a:r>
            <a:r>
              <a:rPr lang="en-US" baseline="30000" dirty="0" smtClean="0">
                <a:solidFill>
                  <a:srgbClr val="C00000"/>
                </a:solidFill>
              </a:rPr>
              <a:t>2</a:t>
            </a:r>
            <a:r>
              <a:rPr lang="en-US" dirty="0" smtClean="0">
                <a:solidFill>
                  <a:srgbClr val="C00000"/>
                </a:solidFill>
              </a:rPr>
              <a:t> Laser Region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60-s Exposures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85482" y="1030069"/>
            <a:ext cx="2102627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39 </a:t>
            </a:r>
            <a:r>
              <a:rPr lang="el-GR" dirty="0" smtClean="0"/>
              <a:t>μ</a:t>
            </a:r>
            <a:r>
              <a:rPr lang="en-US" dirty="0" smtClean="0"/>
              <a:t>m</a:t>
            </a:r>
            <a:r>
              <a:rPr lang="en-US" baseline="30000" dirty="0" smtClean="0"/>
              <a:t>2</a:t>
            </a:r>
            <a:r>
              <a:rPr lang="en-US" dirty="0" smtClean="0"/>
              <a:t> Laser Region</a:t>
            </a:r>
          </a:p>
          <a:p>
            <a:r>
              <a:rPr lang="en-US" dirty="0" smtClean="0"/>
              <a:t>3-s Exposures</a:t>
            </a:r>
            <a:endParaRPr lang="en-US" dirty="0"/>
          </a:p>
        </p:txBody>
      </p:sp>
      <p:sp>
        <p:nvSpPr>
          <p:cNvPr id="15" name="Content Placeholder 21"/>
          <p:cNvSpPr txBox="1">
            <a:spLocks/>
          </p:cNvSpPr>
          <p:nvPr/>
        </p:nvSpPr>
        <p:spPr>
          <a:xfrm>
            <a:off x="5134062" y="4643902"/>
            <a:ext cx="3933738" cy="16806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1500 ± 160 counts/mW from single atoms w/ </a:t>
            </a:r>
            <a:r>
              <a:rPr lang="en-US" sz="1800" dirty="0"/>
              <a:t>8.6 </a:t>
            </a:r>
            <a:r>
              <a:rPr lang="el-GR" sz="1800" dirty="0"/>
              <a:t>μ</a:t>
            </a:r>
            <a:r>
              <a:rPr lang="en-US" sz="1800" dirty="0"/>
              <a:t>m</a:t>
            </a:r>
            <a:r>
              <a:rPr lang="en-US" sz="1800" baseline="30000" dirty="0"/>
              <a:t>2</a:t>
            </a:r>
            <a:r>
              <a:rPr lang="en-US" sz="1800" dirty="0"/>
              <a:t> </a:t>
            </a:r>
            <a:r>
              <a:rPr lang="en-US" sz="1800" dirty="0" smtClean="0"/>
              <a:t>laser region, 60-s exposures</a:t>
            </a:r>
          </a:p>
          <a:p>
            <a:r>
              <a:rPr lang="en-US" sz="1800" dirty="0" smtClean="0"/>
              <a:t>Linear relationship rules out Ba</a:t>
            </a:r>
            <a:r>
              <a:rPr lang="en-US" sz="1800" baseline="-25000" dirty="0" smtClean="0"/>
              <a:t>2</a:t>
            </a:r>
            <a:r>
              <a:rPr lang="en-US" sz="1800" dirty="0" smtClean="0"/>
              <a:t> molecule</a:t>
            </a:r>
            <a:endParaRPr lang="en-US" sz="1800" dirty="0"/>
          </a:p>
          <a:p>
            <a:endParaRPr lang="en-US" sz="1800" dirty="0" smtClean="0"/>
          </a:p>
        </p:txBody>
      </p:sp>
      <p:sp>
        <p:nvSpPr>
          <p:cNvPr id="17" name="Oval 16"/>
          <p:cNvSpPr/>
          <p:nvPr/>
        </p:nvSpPr>
        <p:spPr>
          <a:xfrm>
            <a:off x="3063240" y="3703320"/>
            <a:ext cx="73152" cy="73152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456432" y="3352800"/>
            <a:ext cx="73152" cy="73152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916936" y="3849624"/>
            <a:ext cx="73152" cy="73152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781601" y="3338001"/>
            <a:ext cx="1753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rgbClr val="0000FF"/>
                </a:solidFill>
              </a:rPr>
              <a:t>Images of blue points are shown</a:t>
            </a:r>
            <a:endParaRPr lang="en-US" sz="1600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34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" r="1"/>
          <a:stretch/>
        </p:blipFill>
        <p:spPr>
          <a:xfrm>
            <a:off x="1837376" y="930587"/>
            <a:ext cx="5468870" cy="26939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035" y="4114800"/>
            <a:ext cx="4419600" cy="17511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95355" y="49237"/>
            <a:ext cx="4552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Imaging 619-nm Fluorescence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87601" y="533400"/>
            <a:ext cx="616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No Ba signal after sample evaporation and re-deposit of Xe-only</a:t>
            </a:r>
            <a:endParaRPr lang="en-US" i="1" dirty="0">
              <a:solidFill>
                <a:srgbClr val="C0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400800" y="838200"/>
            <a:ext cx="0" cy="39718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26925" y="3733800"/>
            <a:ext cx="25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C00000"/>
                </a:solidFill>
              </a:rPr>
              <a:t>Even in large Ba deposits: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68191" y="6172200"/>
            <a:ext cx="553805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Very important result for a Ba tagging cold probe in nEXO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23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64521" y="238780"/>
            <a:ext cx="6014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Next Step:  Scanned Images of Ba Atoms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85" y="2243554"/>
            <a:ext cx="3377565" cy="19107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3585" y="1792069"/>
            <a:ext cx="3603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Scan laser by scanning focusing lens: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969156" y="2554069"/>
            <a:ext cx="3489044" cy="1447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61791" y="1792069"/>
            <a:ext cx="2903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Each camera exposure is for a position in a grid: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1828800" y="3277969"/>
            <a:ext cx="381000" cy="1485900"/>
          </a:xfrm>
          <a:prstGeom prst="straightConnector1">
            <a:avLst/>
          </a:prstGeom>
          <a:ln w="38100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1520244" y="3697069"/>
            <a:ext cx="689556" cy="1066800"/>
          </a:xfrm>
          <a:prstGeom prst="straightConnector1">
            <a:avLst/>
          </a:prstGeom>
          <a:ln w="38100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339839" y="4763869"/>
            <a:ext cx="2177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x/y translation stages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6199632" y="2962501"/>
            <a:ext cx="201168" cy="20116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5969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162800" y="3596485"/>
            <a:ext cx="201168" cy="20116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254000">
              <a:srgbClr val="FF0000">
                <a:alpha val="40000"/>
              </a:srgb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7010400" y="3884886"/>
            <a:ext cx="178623" cy="50045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6317385" y="3198911"/>
            <a:ext cx="344778" cy="118643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321837" y="4535269"/>
            <a:ext cx="2755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See peaks as laser moves over single atoms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93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19200" y="1066800"/>
            <a:ext cx="622497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 smtClean="0"/>
              <a:t>Working on synchronizing laser gating w/ cryostat vibrations: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 smtClean="0"/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 smtClean="0"/>
          </a:p>
          <a:p>
            <a:pPr marL="342900" indent="-342900">
              <a:buAutoNum type="arabicParenR"/>
            </a:pPr>
            <a:endParaRPr lang="en-US" dirty="0" smtClean="0"/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 smtClean="0"/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 smtClean="0"/>
          </a:p>
          <a:p>
            <a:pPr marL="342900" indent="-342900">
              <a:buAutoNum type="arabicParenR"/>
            </a:pPr>
            <a:r>
              <a:rPr lang="en-US" dirty="0" smtClean="0"/>
              <a:t>Possible methods to reduce surface background: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Separation by fluorescence lifetimes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Acid etching sapphire windows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64521" y="238780"/>
            <a:ext cx="6014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Next Step:  Scanned Images of Ba Atoms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562600" y="1828800"/>
            <a:ext cx="2947676" cy="1905000"/>
            <a:chOff x="5643038" y="4964434"/>
            <a:chExt cx="2586562" cy="167162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8" b="7379"/>
            <a:stretch/>
          </p:blipFill>
          <p:spPr>
            <a:xfrm>
              <a:off x="5643038" y="4964434"/>
              <a:ext cx="2586562" cy="167162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</p:pic>
        <p:sp>
          <p:nvSpPr>
            <p:cNvPr id="13" name="Oval 12"/>
            <p:cNvSpPr/>
            <p:nvPr/>
          </p:nvSpPr>
          <p:spPr>
            <a:xfrm rot="618575">
              <a:off x="7221898" y="5558845"/>
              <a:ext cx="876300" cy="739487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113061" y="5085474"/>
              <a:ext cx="56778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smtClean="0"/>
                <a:t>×</a:t>
              </a:r>
              <a:endParaRPr lang="en-US" sz="6000" dirty="0"/>
            </a:p>
          </p:txBody>
        </p:sp>
      </p:grpSp>
      <p:sp>
        <p:nvSpPr>
          <p:cNvPr id="15" name="Right Arrow 14"/>
          <p:cNvSpPr/>
          <p:nvPr/>
        </p:nvSpPr>
        <p:spPr>
          <a:xfrm>
            <a:off x="4578458" y="2640932"/>
            <a:ext cx="381000" cy="2358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00" y="4514631"/>
            <a:ext cx="2781300" cy="1886169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5562600" y="4572000"/>
            <a:ext cx="859170" cy="36216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834742" y="4400317"/>
            <a:ext cx="527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e.g.</a:t>
            </a:r>
            <a:endParaRPr lang="en-US" i="1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6934200" y="4769649"/>
            <a:ext cx="0" cy="140255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4"/>
          <a:stretch/>
        </p:blipFill>
        <p:spPr>
          <a:xfrm>
            <a:off x="1564522" y="1525222"/>
            <a:ext cx="2767166" cy="24672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9007" y="2286000"/>
            <a:ext cx="1175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Laser Gate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295400" y="2640932"/>
            <a:ext cx="721479" cy="48326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28164" y="2895600"/>
            <a:ext cx="1048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Vibration</a:t>
            </a:r>
          </a:p>
          <a:p>
            <a:r>
              <a:rPr lang="en-US" dirty="0" smtClean="0"/>
              <a:t>Signal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483478" y="3276600"/>
            <a:ext cx="573922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47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714500"/>
            <a:ext cx="2833885" cy="3429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97498" y="76200"/>
            <a:ext cx="67035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C00000"/>
                </a:solidFill>
              </a:rPr>
              <a:t>Neutrinoless Double Beta Decay</a:t>
            </a:r>
            <a:r>
              <a:rPr lang="en-US" sz="3200" i="1" dirty="0" smtClean="0">
                <a:solidFill>
                  <a:srgbClr val="C00000"/>
                </a:solidFill>
              </a:rPr>
              <a:t> </a:t>
            </a:r>
            <a:r>
              <a:rPr lang="en-US" sz="3200" dirty="0" smtClean="0">
                <a:solidFill>
                  <a:srgbClr val="C00000"/>
                </a:solidFill>
              </a:rPr>
              <a:t>(0</a:t>
            </a:r>
            <a:r>
              <a:rPr lang="el-GR" sz="3200" dirty="0" smtClean="0">
                <a:solidFill>
                  <a:srgbClr val="C00000"/>
                </a:solidFill>
              </a:rPr>
              <a:t>νββ</a:t>
            </a:r>
            <a:r>
              <a:rPr lang="en-US" sz="3200" dirty="0" smtClean="0">
                <a:solidFill>
                  <a:srgbClr val="C00000"/>
                </a:solidFill>
              </a:rPr>
              <a:t>)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6" name="Content Placeholder 88"/>
          <p:cNvSpPr txBox="1">
            <a:spLocks/>
          </p:cNvSpPr>
          <p:nvPr/>
        </p:nvSpPr>
        <p:spPr>
          <a:xfrm>
            <a:off x="3900685" y="1295400"/>
            <a:ext cx="4786115" cy="380825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Observation would  demonstrate Majorana nature of neutrinos</a:t>
            </a:r>
          </a:p>
          <a:p>
            <a:r>
              <a:rPr lang="en-US" sz="2400" dirty="0" smtClean="0"/>
              <a:t>Violates lepton number conservation</a:t>
            </a:r>
          </a:p>
          <a:p>
            <a:r>
              <a:rPr lang="en-US" sz="2400" dirty="0" smtClean="0"/>
              <a:t>Could provide measurement of absolute neutrino mass: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130943" y="3792684"/>
                <a:ext cx="3927229" cy="465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𝑚</m:t>
                            </m:r>
                            <m:r>
                              <m:rPr>
                                <m:sty m:val="p"/>
                              </m:rPr>
                              <a:rPr lang="el-GR" sz="2000" i="1" baseline="-25000">
                                <a:latin typeface="Cambria Math"/>
                              </a:rPr>
                              <m:t>ν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/>
                      </a:rPr>
                      <m:t>=[</m:t>
                    </m:r>
                    <m:sSubSup>
                      <m:sSubSupPr>
                        <m:ctrlP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sz="2000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sz="2000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l-GR" sz="2000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000" i="1">
                            <a:latin typeface="Cambria Math"/>
                          </a:rPr>
                          <m:t>𝐺</m:t>
                        </m:r>
                      </m:e>
                      <m:sub/>
                      <m:sup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  <m:r>
                          <m:rPr>
                            <m:sty m:val="p"/>
                          </m:rPr>
                          <a:rPr lang="el-GR" sz="2000" i="1">
                            <a:latin typeface="Cambria Math"/>
                          </a:rPr>
                          <m:t>ν</m:t>
                        </m:r>
                      </m:sup>
                    </m:sSubSup>
                  </m:oMath>
                </a14:m>
                <a:r>
                  <a:rPr lang="en-US" sz="2000" dirty="0" smtClean="0"/>
                  <a:t>(Q,Z)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𝑀</m:t>
                            </m:r>
                            <m:r>
                              <a:rPr lang="en-US" sz="2000" i="1" baseline="30000">
                                <a:latin typeface="Cambria Math"/>
                              </a:rPr>
                              <m:t>0</m:t>
                            </m:r>
                            <m:r>
                              <m:rPr>
                                <m:sty m:val="p"/>
                              </m:rPr>
                              <a:rPr lang="el-GR" sz="2000" i="1" baseline="30000">
                                <a:latin typeface="Cambria Math"/>
                              </a:rPr>
                              <m:t>ν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/>
                      </a:rPr>
                      <m:t>  ] </m:t>
                    </m:r>
                    <m:r>
                      <a:rPr lang="en-US" sz="2000" b="0" i="1" baseline="30000" smtClean="0">
                        <a:latin typeface="Cambria Math"/>
                      </a:rPr>
                      <m:t>¯</m:t>
                    </m:r>
                    <m:r>
                      <a:rPr lang="en-US" sz="2000" b="0" i="1" baseline="45000" smtClean="0">
                        <a:latin typeface="Cambria Math"/>
                      </a:rPr>
                      <m:t>1</m:t>
                    </m:r>
                  </m:oMath>
                </a14:m>
                <a:endParaRPr lang="en-US" sz="2000" baseline="45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943" y="3792684"/>
                <a:ext cx="3927229" cy="465320"/>
              </a:xfrm>
              <a:prstGeom prst="rect">
                <a:avLst/>
              </a:prstGeom>
              <a:blipFill rotWithShape="1">
                <a:blip r:embed="rId3"/>
                <a:stretch>
                  <a:fillRect b="-12658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144712" y="4258004"/>
                <a:ext cx="4237288" cy="923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where effective Majorana neutrino mass is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𝑚</m:t>
                        </m:r>
                        <m:r>
                          <m:rPr>
                            <m:sty m:val="p"/>
                          </m:rPr>
                          <a:rPr lang="el-GR" i="1" baseline="-25000">
                            <a:latin typeface="Cambria Math"/>
                          </a:rPr>
                          <m:t>ν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/>
                          </a:rPr>
                          <m:t>𝑈</m:t>
                        </m:r>
                        <m:r>
                          <a:rPr lang="en-US" i="1" baseline="-25000">
                            <a:latin typeface="Cambria Math"/>
                          </a:rPr>
                          <m:t>𝑒𝑖</m:t>
                        </m:r>
                        <m:r>
                          <a:rPr lang="en-US" i="1" baseline="30000">
                            <a:latin typeface="Cambria Math"/>
                          </a:rPr>
                          <m:t>2 </m:t>
                        </m:r>
                        <m:r>
                          <a:rPr lang="en-US" i="1">
                            <a:latin typeface="Cambria Math"/>
                          </a:rPr>
                          <m:t>𝑚</m:t>
                        </m:r>
                        <m:r>
                          <a:rPr lang="en-US" i="1" baseline="-25000">
                            <a:latin typeface="Cambria Math"/>
                          </a:rPr>
                          <m:t>𝑖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712" y="4258004"/>
                <a:ext cx="4237288" cy="923651"/>
              </a:xfrm>
              <a:prstGeom prst="rect">
                <a:avLst/>
              </a:prstGeom>
              <a:blipFill rotWithShape="1">
                <a:blip r:embed="rId4"/>
                <a:stretch>
                  <a:fillRect l="-1295" t="-18421" r="-144" b="-43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724400" y="4924282"/>
                <a:ext cx="4267201" cy="1019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  </m:t>
                    </m:r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baseline="30000" smtClean="0">
                        <a:latin typeface="Cambria Math"/>
                      </a:rPr>
                      <m:t>0</m:t>
                    </m:r>
                    <m:r>
                      <m:rPr>
                        <m:sty m:val="p"/>
                      </m:rPr>
                      <a:rPr lang="el-GR" b="0" i="1" baseline="30000" smtClean="0">
                        <a:latin typeface="Cambria Math"/>
                      </a:rPr>
                      <m:t>ν</m:t>
                    </m:r>
                  </m:oMath>
                </a14:m>
                <a:r>
                  <a:rPr lang="en-US" dirty="0" smtClean="0"/>
                  <a:t> is a known phase factor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  </m:t>
                    </m:r>
                    <m:r>
                      <a:rPr lang="en-US" b="0" i="1" smtClean="0">
                        <a:latin typeface="Cambria Math"/>
                      </a:rPr>
                      <m:t>𝑀</m:t>
                    </m:r>
                    <m:r>
                      <a:rPr lang="en-US" i="1" baseline="30000">
                        <a:latin typeface="Cambria Math"/>
                      </a:rPr>
                      <m:t>0</m:t>
                    </m:r>
                    <m:r>
                      <m:rPr>
                        <m:sty m:val="p"/>
                      </m:rPr>
                      <a:rPr lang="el-GR" i="1" baseline="30000">
                        <a:latin typeface="Cambria Math"/>
                      </a:rPr>
                      <m:t>ν</m:t>
                    </m:r>
                  </m:oMath>
                </a14:m>
                <a:r>
                  <a:rPr lang="en-US" dirty="0" smtClean="0"/>
                  <a:t> is the nuclear matrix element for </a:t>
                </a:r>
                <a:r>
                  <a:rPr lang="en-US" dirty="0"/>
                  <a:t>0</a:t>
                </a:r>
                <a:r>
                  <a:rPr lang="el-GR" dirty="0" smtClean="0"/>
                  <a:t>νββ</a:t>
                </a:r>
                <a:endParaRPr lang="en-US" dirty="0" smtClean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l-GR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</m:oMath>
                </a14:m>
                <a:r>
                  <a:rPr lang="en-US" dirty="0" smtClean="0"/>
                  <a:t> is the half-life of </a:t>
                </a:r>
                <a:r>
                  <a:rPr lang="en-US" dirty="0"/>
                  <a:t>0</a:t>
                </a:r>
                <a:r>
                  <a:rPr lang="el-GR" dirty="0" smtClean="0"/>
                  <a:t>νββ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4924282"/>
                <a:ext cx="4267201" cy="1019318"/>
              </a:xfrm>
              <a:prstGeom prst="rect">
                <a:avLst/>
              </a:prstGeom>
              <a:blipFill rotWithShape="1">
                <a:blip r:embed="rId5"/>
                <a:stretch>
                  <a:fillRect t="-2994" r="-571" b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709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126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00CC"/>
                </a:solidFill>
              </a:rPr>
              <a:t>C</a:t>
            </a:r>
            <a:r>
              <a:rPr lang="en-US" dirty="0" smtClean="0">
                <a:solidFill>
                  <a:srgbClr val="0000CC"/>
                </a:solidFill>
              </a:rPr>
              <a:t>onclusions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Spectroscopy of Ba in SXe has been studied with attention to:</a:t>
            </a:r>
          </a:p>
          <a:p>
            <a:pPr lvl="2"/>
            <a:r>
              <a:rPr lang="en-US" dirty="0" smtClean="0"/>
              <a:t>Temperature history effects</a:t>
            </a:r>
          </a:p>
          <a:p>
            <a:pPr lvl="2"/>
            <a:r>
              <a:rPr lang="en-US" dirty="0" smtClean="0"/>
              <a:t>Bleaching</a:t>
            </a:r>
          </a:p>
          <a:p>
            <a:r>
              <a:rPr lang="en-US" dirty="0" smtClean="0"/>
              <a:t>Imaging of Ba in SXe w/ sensitivity to:</a:t>
            </a:r>
          </a:p>
          <a:p>
            <a:pPr lvl="2"/>
            <a:r>
              <a:rPr lang="en-US" dirty="0" smtClean="0"/>
              <a:t>~10</a:t>
            </a:r>
            <a:r>
              <a:rPr lang="en-US" baseline="30000" dirty="0" smtClean="0"/>
              <a:t>3</a:t>
            </a:r>
            <a:r>
              <a:rPr lang="en-US" dirty="0" smtClean="0"/>
              <a:t> atoms w/ 577- and 591-nm lines</a:t>
            </a:r>
          </a:p>
          <a:p>
            <a:pPr lvl="2"/>
            <a:r>
              <a:rPr lang="en-US" dirty="0" smtClean="0"/>
              <a:t>Single atoms w/ 619-nm line!</a:t>
            </a:r>
          </a:p>
          <a:p>
            <a:r>
              <a:rPr lang="en-US" dirty="0" smtClean="0"/>
              <a:t>Single-atom level sensitivity is a major step toward Ba tagging in nEXO, and the future of neutrino physics!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1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191000" y="2831812"/>
            <a:ext cx="908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Thx!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6516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4103163" cy="23054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500" y="3200400"/>
            <a:ext cx="4043325" cy="28722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645697"/>
            <a:ext cx="4043325" cy="2872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44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463" y="2514600"/>
            <a:ext cx="4790484" cy="27739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76400"/>
            <a:ext cx="3048000" cy="42198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56308" y="76200"/>
            <a:ext cx="5080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Ion Extraction from Liquid Xenon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71" y="6019800"/>
            <a:ext cx="182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Liquid Xenon Cell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592977" y="6019800"/>
            <a:ext cx="1227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Cold Probe</a:t>
            </a:r>
            <a:endParaRPr lang="en-US" b="1" dirty="0"/>
          </a:p>
        </p:txBody>
      </p:sp>
      <p:cxnSp>
        <p:nvCxnSpPr>
          <p:cNvPr id="12" name="Straight Arrow Connector 11"/>
          <p:cNvCxnSpPr>
            <a:stCxn id="9" idx="0"/>
          </p:cNvCxnSpPr>
          <p:nvPr/>
        </p:nvCxnSpPr>
        <p:spPr>
          <a:xfrm flipV="1">
            <a:off x="914736" y="5288518"/>
            <a:ext cx="1041572" cy="73128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2209800" y="5105400"/>
            <a:ext cx="838200" cy="89916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 rot="20838433">
            <a:off x="2495945" y="4633866"/>
            <a:ext cx="1508877" cy="45720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782969" y="2057400"/>
            <a:ext cx="1576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Barium Source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019800" y="1905000"/>
            <a:ext cx="1227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Cold Probe</a:t>
            </a:r>
            <a:endParaRPr lang="en-US" b="1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593978" y="2455307"/>
            <a:ext cx="520786" cy="8212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715000" y="2302754"/>
            <a:ext cx="800887" cy="82144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0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52600" y="1981200"/>
            <a:ext cx="567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9.9 events in 2 sigma is consistent w/ null at 1.2 sigma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81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600200"/>
            <a:ext cx="5076799" cy="33578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0" y="906011"/>
            <a:ext cx="30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Backgrounds vs. Temperature: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22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81200"/>
            <a:ext cx="4337957" cy="286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443" y="1987492"/>
            <a:ext cx="4337957" cy="286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04833" y="1059809"/>
            <a:ext cx="202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Cryostat Vibrations: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44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838200"/>
            <a:ext cx="7096125" cy="504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3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33400"/>
            <a:ext cx="5839640" cy="38867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610" y="4495800"/>
            <a:ext cx="5325219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88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24" y="0"/>
            <a:ext cx="7046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8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67185" y="7351"/>
            <a:ext cx="3176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Search for 0</a:t>
            </a:r>
            <a:r>
              <a:rPr lang="el-GR" sz="3600" dirty="0" smtClean="0"/>
              <a:t>νββ</a:t>
            </a:r>
            <a:endParaRPr lang="en-US" sz="3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569485"/>
            <a:ext cx="4645170" cy="29706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24594" y="1273512"/>
            <a:ext cx="2229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Energy Spectrum Signature</a:t>
            </a:r>
            <a:endParaRPr lang="en-US" sz="1400" b="1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772233" y="2229615"/>
            <a:ext cx="1738646" cy="0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58079" y="4358964"/>
            <a:ext cx="3066515" cy="10772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00CC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-</a:t>
            </a:r>
            <a:r>
              <a:rPr lang="en-US" sz="1600" dirty="0"/>
              <a:t> Predicted </a:t>
            </a:r>
            <a:r>
              <a:rPr lang="en-US" sz="1600" dirty="0" smtClean="0"/>
              <a:t>by Standard Model</a:t>
            </a:r>
          </a:p>
          <a:p>
            <a:r>
              <a:rPr lang="en-US" sz="1600" b="1" dirty="0"/>
              <a:t>-</a:t>
            </a:r>
            <a:r>
              <a:rPr lang="en-US" sz="1600" dirty="0"/>
              <a:t> Observed </a:t>
            </a:r>
            <a:r>
              <a:rPr lang="en-US" sz="1600" dirty="0" smtClean="0"/>
              <a:t>in many isotopes,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including Xe</a:t>
            </a:r>
            <a:r>
              <a:rPr lang="en-US" sz="1600" baseline="30000" dirty="0" smtClean="0"/>
              <a:t>136</a:t>
            </a:r>
            <a:r>
              <a:rPr lang="en-US" sz="1600" dirty="0" smtClean="0"/>
              <a:t> in EXO-200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and KamLAND ZEN</a:t>
            </a:r>
            <a:endParaRPr lang="en-US" sz="16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6448781" y="3189401"/>
            <a:ext cx="2223754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498" y="1833266"/>
            <a:ext cx="1901887" cy="2301282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487608" y="5018201"/>
            <a:ext cx="3518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Very</a:t>
            </a:r>
            <a:r>
              <a:rPr lang="en-US" dirty="0" smtClean="0"/>
              <a:t> rare decay</a:t>
            </a:r>
          </a:p>
          <a:p>
            <a:r>
              <a:rPr lang="en-US" b="1" i="1" dirty="0" smtClean="0">
                <a:solidFill>
                  <a:srgbClr val="C00000"/>
                </a:solidFill>
              </a:rPr>
              <a:t>Very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low backgrounds are required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4186873" y="5365673"/>
            <a:ext cx="304800" cy="19161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560658" y="1371600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0</a:t>
            </a:r>
            <a:r>
              <a:rPr lang="el-GR" sz="2400" dirty="0" smtClean="0">
                <a:solidFill>
                  <a:srgbClr val="FF0000"/>
                </a:solidFill>
              </a:rPr>
              <a:t>νββ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2745" y="1371600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CC"/>
                </a:solidFill>
              </a:rPr>
              <a:t>2</a:t>
            </a:r>
            <a:r>
              <a:rPr lang="el-GR" sz="2400" dirty="0" smtClean="0">
                <a:solidFill>
                  <a:srgbClr val="0000CC"/>
                </a:solidFill>
              </a:rPr>
              <a:t>νββ</a:t>
            </a:r>
            <a:endParaRPr lang="en-US" sz="2400" dirty="0">
              <a:solidFill>
                <a:srgbClr val="0000CC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81001" y="1829497"/>
            <a:ext cx="1905000" cy="2305050"/>
            <a:chOff x="381001" y="1829497"/>
            <a:chExt cx="1905000" cy="230505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1" y="1829497"/>
              <a:ext cx="1905000" cy="2305050"/>
            </a:xfrm>
            <a:prstGeom prst="rect">
              <a:avLst/>
            </a:prstGeom>
            <a:ln w="31750">
              <a:solidFill>
                <a:srgbClr val="0000CC"/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2034451" y="2978897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/>
                <a:t>e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34451" y="2662237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/>
                <a:t>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344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70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6391848" cy="23876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67794" y="2469153"/>
            <a:ext cx="4504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rgbClr val="7030A0"/>
                </a:solidFill>
              </a:rPr>
              <a:t>2012 Review by K. Nakamura, U. Tokyo, S.T. </a:t>
            </a:r>
            <a:r>
              <a:rPr lang="en-US" sz="1600" i="1" dirty="0" err="1" smtClean="0">
                <a:solidFill>
                  <a:srgbClr val="7030A0"/>
                </a:solidFill>
              </a:rPr>
              <a:t>Petcov</a:t>
            </a:r>
            <a:endParaRPr lang="en-US" sz="1600" i="1" dirty="0">
              <a:solidFill>
                <a:srgbClr val="7030A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206" y="2819400"/>
            <a:ext cx="6001588" cy="402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5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71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8411"/>
            <a:ext cx="9144000" cy="19918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5638800"/>
            <a:ext cx="1857634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971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72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03" y="0"/>
            <a:ext cx="73595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8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73</a:t>
            </a:fld>
            <a:endParaRPr lang="en-US"/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914400" y="1905001"/>
            <a:ext cx="1143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&lt;2.3 </a:t>
            </a:r>
            <a:r>
              <a:rPr lang="en-US" dirty="0" err="1"/>
              <a:t>eV</a:t>
            </a:r>
            <a:endParaRPr lang="en-US" dirty="0"/>
          </a:p>
        </p:txBody>
      </p:sp>
      <p:sp>
        <p:nvSpPr>
          <p:cNvPr id="6" name="TextBox 18"/>
          <p:cNvSpPr txBox="1">
            <a:spLocks noChangeArrowheads="1"/>
          </p:cNvSpPr>
          <p:nvPr/>
        </p:nvSpPr>
        <p:spPr bwMode="auto">
          <a:xfrm>
            <a:off x="5715000" y="1952373"/>
            <a:ext cx="29246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Planck:  sum &lt; 0.23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9061" y="1573233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tritium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9061" y="2971800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.2 </a:t>
            </a:r>
            <a:r>
              <a:rPr lang="en-US" smtClean="0"/>
              <a:t>eV limit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85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0453" y="23664"/>
            <a:ext cx="2366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03FCC"/>
                </a:solidFill>
              </a:rPr>
              <a:t>EXO-200</a:t>
            </a:r>
            <a:endParaRPr lang="en-US" sz="4000" dirty="0">
              <a:solidFill>
                <a:srgbClr val="003FCC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7304"/>
            <a:ext cx="3556000" cy="2667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780" y="3712394"/>
            <a:ext cx="3915760" cy="29368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0900"/>
            <a:ext cx="2971800" cy="297180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sp>
        <p:nvSpPr>
          <p:cNvPr id="9" name="Oval 8"/>
          <p:cNvSpPr/>
          <p:nvPr/>
        </p:nvSpPr>
        <p:spPr>
          <a:xfrm>
            <a:off x="7154979" y="2148734"/>
            <a:ext cx="243943" cy="2342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166709" y="377607"/>
            <a:ext cx="1547065" cy="523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WIPP salt mine</a:t>
            </a:r>
          </a:p>
          <a:p>
            <a:r>
              <a:rPr lang="en-US" sz="1400" dirty="0" smtClean="0"/>
              <a:t>near Carlsbad, NM</a:t>
            </a:r>
            <a:endParaRPr lang="en-US" sz="1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688631" y="1856347"/>
            <a:ext cx="458492" cy="292387"/>
          </a:xfrm>
          <a:prstGeom prst="straightConnector1">
            <a:avLst/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7363" y="1840738"/>
            <a:ext cx="5816238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~170-kg. liquid Xe (LXe) time projection chamber (TPC), enriched to ~80.6% Xe</a:t>
            </a:r>
            <a:r>
              <a:rPr lang="en-US" baseline="30000" dirty="0" smtClean="0"/>
              <a:t>136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operates in class 100 cleanroom, 2,150 ft. underground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77" y="3477972"/>
            <a:ext cx="3560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TPC installation into copper cryostat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7362" y="815320"/>
                <a:ext cx="421358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First phase of Enriched Xenon Observatory,</a:t>
                </a:r>
              </a:p>
              <a:p>
                <a:r>
                  <a:rPr lang="en-US" dirty="0" smtClean="0"/>
                  <a:t>for the search for </a:t>
                </a:r>
                <a:r>
                  <a:rPr lang="en-US" dirty="0"/>
                  <a:t>0</a:t>
                </a:r>
                <a:r>
                  <a:rPr lang="el-GR" dirty="0"/>
                  <a:t>νββ</a:t>
                </a:r>
                <a:r>
                  <a:rPr lang="en-US" dirty="0"/>
                  <a:t> </a:t>
                </a:r>
                <a:r>
                  <a:rPr lang="en-US" dirty="0" smtClean="0"/>
                  <a:t>mode of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𝟏𝟑𝟔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𝑿𝒆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 →</m:t>
                      </m:r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𝟏𝟑𝟔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𝑩𝒂</m:t>
                      </m:r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++ 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+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𝟐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𝒆</m:t>
                      </m:r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F6571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62" y="815320"/>
                <a:ext cx="4213589" cy="923330"/>
              </a:xfrm>
              <a:prstGeom prst="rect">
                <a:avLst/>
              </a:prstGeom>
              <a:blipFill rotWithShape="1">
                <a:blip r:embed="rId5"/>
                <a:stretch>
                  <a:fillRect l="-1302" t="-3311" r="-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8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985480" y="1738650"/>
            <a:ext cx="962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/>
              <a:t>1585 m.w.e.</a:t>
            </a:r>
            <a:endParaRPr lang="en-US" sz="1200" b="1" i="1" dirty="0"/>
          </a:p>
        </p:txBody>
      </p:sp>
    </p:spTree>
    <p:extLst>
      <p:ext uri="{BB962C8B-B14F-4D97-AF65-F5344CB8AC3E}">
        <p14:creationId xmlns:p14="http://schemas.microsoft.com/office/powerpoint/2010/main" val="350796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043" y="1493520"/>
            <a:ext cx="5934957" cy="44512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7" r="11164"/>
          <a:stretch/>
        </p:blipFill>
        <p:spPr>
          <a:xfrm>
            <a:off x="-32658" y="1874520"/>
            <a:ext cx="3396343" cy="34371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14664" y="76200"/>
            <a:ext cx="6774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70C0"/>
                </a:solidFill>
              </a:rPr>
              <a:t>EXO-200 Time Projection Chamber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0669" y="1262687"/>
            <a:ext cx="178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Cathode grid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40904" y="1661160"/>
            <a:ext cx="392696" cy="853440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1219200" y="4343400"/>
            <a:ext cx="295464" cy="1219200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133600" y="4343400"/>
            <a:ext cx="3234617" cy="1371600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2014" y="5556069"/>
            <a:ext cx="4032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Detection plane for </a:t>
            </a:r>
          </a:p>
          <a:p>
            <a:r>
              <a:rPr lang="en-US" dirty="0" smtClean="0"/>
              <a:t>charge (wires) and scintillation </a:t>
            </a:r>
          </a:p>
          <a:p>
            <a:r>
              <a:rPr lang="en-US" dirty="0" smtClean="0"/>
              <a:t>(APDs) from decay events in the LXe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08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252782</TotalTime>
  <Words>2703</Words>
  <Application>Microsoft Office PowerPoint</Application>
  <PresentationFormat>On-screen Show (4:3)</PresentationFormat>
  <Paragraphs>600</Paragraphs>
  <Slides>73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4" baseType="lpstr">
      <vt:lpstr>Office Theme</vt:lpstr>
      <vt:lpstr>Barium Tagging  in Solid Xenon for nEXO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Barium Tagging  for the Enriched Xenon Observatory (EXO)</dc:title>
  <dc:creator>Barium</dc:creator>
  <cp:lastModifiedBy>Barium</cp:lastModifiedBy>
  <cp:revision>1902</cp:revision>
  <cp:lastPrinted>2015-12-08T15:55:36Z</cp:lastPrinted>
  <dcterms:created xsi:type="dcterms:W3CDTF">2012-10-02T17:04:30Z</dcterms:created>
  <dcterms:modified xsi:type="dcterms:W3CDTF">2015-12-08T15:56:42Z</dcterms:modified>
</cp:coreProperties>
</file>